
<file path=[Content_Types].xml><?xml version="1.0" encoding="utf-8"?>
<Types xmlns="http://schemas.openxmlformats.org/package/2006/content-types">
  <Default Extension="bin" ContentType="application/vnd.openxmlformats-officedocument.oleObject"/>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71" r:id="rId1"/>
  </p:sldMasterIdLst>
  <p:notesMasterIdLst>
    <p:notesMasterId r:id="rId38"/>
  </p:notesMasterIdLst>
  <p:sldIdLst>
    <p:sldId id="256" r:id="rId2"/>
    <p:sldId id="257" r:id="rId3"/>
    <p:sldId id="258" r:id="rId4"/>
    <p:sldId id="259" r:id="rId5"/>
    <p:sldId id="306" r:id="rId6"/>
    <p:sldId id="261" r:id="rId7"/>
    <p:sldId id="262" r:id="rId8"/>
    <p:sldId id="263" r:id="rId9"/>
    <p:sldId id="264" r:id="rId10"/>
    <p:sldId id="265" r:id="rId11"/>
    <p:sldId id="266" r:id="rId12"/>
    <p:sldId id="267" r:id="rId13"/>
    <p:sldId id="268" r:id="rId14"/>
    <p:sldId id="269" r:id="rId15"/>
    <p:sldId id="272" r:id="rId16"/>
    <p:sldId id="273" r:id="rId17"/>
    <p:sldId id="275" r:id="rId18"/>
    <p:sldId id="277" r:id="rId19"/>
    <p:sldId id="278" r:id="rId20"/>
    <p:sldId id="279" r:id="rId21"/>
    <p:sldId id="280" r:id="rId22"/>
    <p:sldId id="282" r:id="rId23"/>
    <p:sldId id="287" r:id="rId24"/>
    <p:sldId id="283" r:id="rId25"/>
    <p:sldId id="286" r:id="rId26"/>
    <p:sldId id="288" r:id="rId27"/>
    <p:sldId id="289" r:id="rId28"/>
    <p:sldId id="290" r:id="rId29"/>
    <p:sldId id="308" r:id="rId30"/>
    <p:sldId id="307" r:id="rId31"/>
    <p:sldId id="295" r:id="rId32"/>
    <p:sldId id="296" r:id="rId33"/>
    <p:sldId id="297" r:id="rId34"/>
    <p:sldId id="298" r:id="rId35"/>
    <p:sldId id="299" r:id="rId36"/>
    <p:sldId id="292" r:id="rId37"/>
  </p:sldIdLst>
  <p:sldSz cx="12192000" cy="6858000"/>
  <p:notesSz cx="6858000" cy="9144000"/>
  <p:embeddedFontLst>
    <p:embeddedFont>
      <p:font typeface="Be Vietnam Ultra-Bold" panose="020B0604020202020204" charset="0"/>
      <p:regular r:id="rId39"/>
    </p:embeddedFon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onsolas" panose="020B0609020204030204" pitchFamily="49"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Black" panose="02000000000000000000" pitchFamily="2"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83">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4" roundtripDataSignature="AMtx7mgZoL4eeiaB+Ze7E5BGcHs1+GkQ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A778CA-57B1-411E-910D-ECAE4F04A9FA}">
  <a:tblStyle styleId="{92A778CA-57B1-411E-910D-ECAE4F04A9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08" autoAdjust="0"/>
  </p:normalViewPr>
  <p:slideViewPr>
    <p:cSldViewPr snapToGrid="0">
      <p:cViewPr varScale="1">
        <p:scale>
          <a:sx n="59" d="100"/>
          <a:sy n="59" d="100"/>
        </p:scale>
        <p:origin x="488" y="44"/>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66"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64"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 name="Google Shape;2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 name="Google Shape;3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rPr>
              <a:t>1</a:t>
            </a:fld>
            <a:endParaRPr sz="1200" b="0" i="0" u="none" strike="noStrike" cap="none">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04800" algn="l" rtl="0">
              <a:lnSpc>
                <a:spcPct val="115000"/>
              </a:lnSpc>
              <a:spcBef>
                <a:spcPts val="0"/>
              </a:spcBef>
              <a:spcAft>
                <a:spcPts val="0"/>
              </a:spcAft>
              <a:buClr>
                <a:srgbClr val="212529"/>
              </a:buClr>
              <a:buSzPts val="1200"/>
              <a:buFont typeface="Roboto"/>
              <a:buChar char="●"/>
            </a:pPr>
            <a:r>
              <a:rPr lang="en-US" sz="1050">
                <a:solidFill>
                  <a:srgbClr val="212529"/>
                </a:solidFill>
                <a:highlight>
                  <a:srgbClr val="EFF0F1"/>
                </a:highlight>
                <a:latin typeface="Courier New"/>
                <a:ea typeface="Courier New"/>
                <a:cs typeface="Courier New"/>
                <a:sym typeface="Courier New"/>
              </a:rPr>
              <a:t>ON DELETE CASCADE</a:t>
            </a:r>
            <a:r>
              <a:rPr lang="en-US">
                <a:solidFill>
                  <a:srgbClr val="212529"/>
                </a:solidFill>
                <a:highlight>
                  <a:srgbClr val="FFFFFF"/>
                </a:highlight>
                <a:latin typeface="Roboto"/>
                <a:ea typeface="Roboto"/>
                <a:cs typeface="Roboto"/>
                <a:sym typeface="Roboto"/>
              </a:rPr>
              <a:t>có nghĩa là nếu bản ghi cha bị xóa, bất kỳ bản ghi con nào cũng bị xóa. Đây không phải là một ý tưởng tốt trong quan điểm của tôi. Bạn nên theo dõi tất cả dữ liệu đã có trong cơ sở dữ liệu, mặc dù điều này có thể được thực hiện bằng </a:t>
            </a:r>
            <a:r>
              <a:rPr lang="en-US" sz="1050">
                <a:solidFill>
                  <a:srgbClr val="212529"/>
                </a:solidFill>
                <a:highlight>
                  <a:srgbClr val="EFF0F1"/>
                </a:highlight>
                <a:latin typeface="Courier New"/>
                <a:ea typeface="Courier New"/>
                <a:cs typeface="Courier New"/>
                <a:sym typeface="Courier New"/>
              </a:rPr>
              <a:t>TRIGGER</a:t>
            </a:r>
            <a:r>
              <a:rPr lang="en-US">
                <a:solidFill>
                  <a:srgbClr val="212529"/>
                </a:solidFill>
                <a:highlight>
                  <a:srgbClr val="FFFFFF"/>
                </a:highlight>
                <a:latin typeface="Roboto"/>
                <a:ea typeface="Roboto"/>
                <a:cs typeface="Roboto"/>
                <a:sym typeface="Roboto"/>
              </a:rPr>
              <a:t>s. (Tuy nhiên, xem cảnh báo trong các ý kiến ​​dưới đây).</a:t>
            </a:r>
            <a:endParaRPr>
              <a:solidFill>
                <a:srgbClr val="212529"/>
              </a:solidFill>
              <a:highlight>
                <a:srgbClr val="FFFFFF"/>
              </a:highlight>
              <a:latin typeface="Roboto"/>
              <a:ea typeface="Roboto"/>
              <a:cs typeface="Roboto"/>
              <a:sym typeface="Roboto"/>
            </a:endParaRPr>
          </a:p>
          <a:p>
            <a:pPr marL="457200" lvl="0" indent="-304800" algn="l" rtl="0">
              <a:lnSpc>
                <a:spcPct val="115000"/>
              </a:lnSpc>
              <a:spcBef>
                <a:spcPts val="0"/>
              </a:spcBef>
              <a:spcAft>
                <a:spcPts val="0"/>
              </a:spcAft>
              <a:buClr>
                <a:srgbClr val="212529"/>
              </a:buClr>
              <a:buSzPts val="1200"/>
              <a:buFont typeface="Roboto"/>
              <a:buChar char="●"/>
            </a:pPr>
            <a:r>
              <a:rPr lang="en-US" sz="1050">
                <a:solidFill>
                  <a:srgbClr val="212529"/>
                </a:solidFill>
                <a:highlight>
                  <a:srgbClr val="EFF0F1"/>
                </a:highlight>
                <a:latin typeface="Courier New"/>
                <a:ea typeface="Courier New"/>
                <a:cs typeface="Courier New"/>
                <a:sym typeface="Courier New"/>
              </a:rPr>
              <a:t>ON UPDATE CASCADE</a:t>
            </a:r>
            <a:r>
              <a:rPr lang="en-US">
                <a:solidFill>
                  <a:srgbClr val="212529"/>
                </a:solidFill>
                <a:highlight>
                  <a:srgbClr val="FFFFFF"/>
                </a:highlight>
                <a:latin typeface="Roboto"/>
                <a:ea typeface="Roboto"/>
                <a:cs typeface="Roboto"/>
                <a:sym typeface="Roboto"/>
              </a:rPr>
              <a:t>có nghĩa là nếu khóa chính được thay đổi, giá trị con cũng sẽ thay đổi để phản ánh điều đó. Một lần nữa theo ý kiến ​​của tôi, không phải là một ý tưởng tuyệt vời. Nếu bạn đang thay đổi </a:t>
            </a:r>
            <a:r>
              <a:rPr lang="en-US" sz="1050">
                <a:solidFill>
                  <a:srgbClr val="212529"/>
                </a:solidFill>
                <a:highlight>
                  <a:srgbClr val="EFF0F1"/>
                </a:highlight>
                <a:latin typeface="Courier New"/>
                <a:ea typeface="Courier New"/>
                <a:cs typeface="Courier New"/>
                <a:sym typeface="Courier New"/>
              </a:rPr>
              <a:t>PRIMARY KEY</a:t>
            </a:r>
            <a:r>
              <a:rPr lang="en-US">
                <a:solidFill>
                  <a:srgbClr val="212529"/>
                </a:solidFill>
                <a:highlight>
                  <a:srgbClr val="FFFFFF"/>
                </a:highlight>
                <a:latin typeface="Roboto"/>
                <a:ea typeface="Roboto"/>
                <a:cs typeface="Roboto"/>
                <a:sym typeface="Roboto"/>
              </a:rPr>
              <a:t>bất kỳ sự đều đặn nào (hoặc thậm chí là tất cả!), Thì có gì đó không ổn với thiết kế của bạn. Một lần nữa, xem ý kiến.</a:t>
            </a: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
        <p:nvSpPr>
          <p:cNvPr id="144" name="Google Shape;1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99fec97ff3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0" algn="l" rtl="0">
              <a:lnSpc>
                <a:spcPct val="115000"/>
              </a:lnSpc>
              <a:spcBef>
                <a:spcPts val="0"/>
              </a:spcBef>
              <a:spcAft>
                <a:spcPts val="0"/>
              </a:spcAft>
              <a:buNone/>
            </a:pPr>
            <a:endParaRPr>
              <a:solidFill>
                <a:srgbClr val="212529"/>
              </a:solidFill>
              <a:highlight>
                <a:srgbClr val="FFFFFF"/>
              </a:highlight>
              <a:latin typeface="Roboto"/>
              <a:ea typeface="Roboto"/>
              <a:cs typeface="Roboto"/>
              <a:sym typeface="Roboto"/>
            </a:endParaRPr>
          </a:p>
          <a:p>
            <a:pPr marL="0" lvl="0" indent="0" algn="l" rtl="0">
              <a:spcBef>
                <a:spcPts val="0"/>
              </a:spcBef>
              <a:spcAft>
                <a:spcPts val="0"/>
              </a:spcAft>
              <a:buNone/>
            </a:pPr>
            <a:r>
              <a:rPr lang="en-US" b="1"/>
              <a:t>idHangDT</a:t>
            </a:r>
            <a:r>
              <a:rPr lang="en-US"/>
              <a:t> là khóa chính trong bảng </a:t>
            </a:r>
            <a:r>
              <a:rPr lang="en-US" b="1"/>
              <a:t>hãng điện thoại</a:t>
            </a:r>
            <a:r>
              <a:rPr lang="en-US"/>
              <a:t> nhưng là khóa ngoại tương ứng trong bảng </a:t>
            </a:r>
            <a:r>
              <a:rPr lang="en-US" b="1"/>
              <a:t>điện thoại</a:t>
            </a:r>
            <a:endParaRPr b="1"/>
          </a:p>
          <a:p>
            <a:pPr marL="0" lvl="0" indent="0" algn="l" rtl="0">
              <a:spcBef>
                <a:spcPts val="0"/>
              </a:spcBef>
              <a:spcAft>
                <a:spcPts val="0"/>
              </a:spcAft>
              <a:buNone/>
            </a:pPr>
            <a:r>
              <a:rPr lang="en-US" b="1"/>
              <a:t>1 hãng điện thoại </a:t>
            </a:r>
            <a:r>
              <a:rPr lang="en-US"/>
              <a:t>có nhiều bảng</a:t>
            </a:r>
            <a:r>
              <a:rPr lang="en-US" b="1"/>
              <a:t> điện thoại.</a:t>
            </a:r>
            <a:endParaRPr/>
          </a:p>
        </p:txBody>
      </p:sp>
      <p:sp>
        <p:nvSpPr>
          <p:cNvPr id="151" name="Google Shape;151;g199fec97ff3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Dĩ nhiên </a:t>
            </a:r>
            <a:r>
              <a:rPr lang="en-US" b="1"/>
              <a:t>idNV, idNCC</a:t>
            </a:r>
            <a:r>
              <a:rPr lang="en-US"/>
              <a:t> cũng </a:t>
            </a:r>
            <a:r>
              <a:rPr lang="en-US" b="1"/>
              <a:t>unique</a:t>
            </a:r>
            <a:r>
              <a:rPr lang="en-US"/>
              <a:t> và </a:t>
            </a:r>
            <a:r>
              <a:rPr lang="en-US" b="1"/>
              <a:t>not null. Các khóa chính khác tương tự</a:t>
            </a:r>
            <a:endParaRPr b="1"/>
          </a:p>
        </p:txBody>
      </p:sp>
      <p:sp>
        <p:nvSpPr>
          <p:cNvPr id="170" name="Google Shape;1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99fec97ff3_1_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199fec97ff3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99fec97ff3_1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g199fec97ff3_1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g199fec97ff3_1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rPr>
              <a:t>28</a:t>
            </a:fld>
            <a:endParaRPr sz="1200" b="0" i="0" u="none" strike="noStrike" cap="none">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2564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rPr>
              <a:t>36</a:t>
            </a:fld>
            <a:endParaRPr sz="1200" b="0" i="0" u="none" strike="noStrike" cap="none">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 name="Google Shape;6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rPr>
              <a:t>3</a:t>
            </a:fld>
            <a:endParaRPr sz="1200" b="0" i="0" u="none" strike="noStrike" cap="none">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 name="Google Shape;7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rPr>
              <a:t>4</a:t>
            </a:fld>
            <a:endParaRPr sz="1200" b="0" i="0" u="none" strike="noStrike" cap="none">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 name="Google Shape;1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Trừ trái sang phải ta phân tích như sau:</a:t>
            </a:r>
            <a:endParaRPr/>
          </a:p>
          <a:p>
            <a:pPr marL="0" lvl="0" indent="0" algn="l" rtl="0">
              <a:spcBef>
                <a:spcPts val="0"/>
              </a:spcBef>
              <a:spcAft>
                <a:spcPts val="0"/>
              </a:spcAft>
              <a:buNone/>
            </a:pPr>
            <a:r>
              <a:rPr lang="en-US"/>
              <a:t>Nhân viên thực hiện in </a:t>
            </a:r>
            <a:r>
              <a:rPr lang="en-US" b="1"/>
              <a:t>hóa đơn</a:t>
            </a:r>
            <a:r>
              <a:rPr lang="en-US"/>
              <a:t>.</a:t>
            </a:r>
            <a:endParaRPr/>
          </a:p>
          <a:p>
            <a:pPr marL="0" lvl="0" indent="0" algn="l" rtl="0">
              <a:spcBef>
                <a:spcPts val="0"/>
              </a:spcBef>
              <a:spcAft>
                <a:spcPts val="0"/>
              </a:spcAft>
              <a:buNone/>
            </a:pPr>
            <a:r>
              <a:rPr lang="en-US"/>
              <a:t>Mỗi hóa đơn chứa nhiều </a:t>
            </a:r>
            <a:r>
              <a:rPr lang="en-US" b="1"/>
              <a:t>chi tiết hóa đơn</a:t>
            </a:r>
            <a:endParaRPr b="1"/>
          </a:p>
          <a:p>
            <a:pPr marL="0" lvl="0" indent="0" algn="l" rtl="0">
              <a:spcBef>
                <a:spcPts val="0"/>
              </a:spcBef>
              <a:spcAft>
                <a:spcPts val="0"/>
              </a:spcAft>
              <a:buNone/>
            </a:pPr>
            <a:r>
              <a:rPr lang="en-US"/>
              <a:t>Mỗi </a:t>
            </a:r>
            <a:r>
              <a:rPr lang="en-US" b="1"/>
              <a:t>chi tiết hóa đơn</a:t>
            </a:r>
            <a:r>
              <a:rPr lang="en-US"/>
              <a:t> sẽ cho biết thông tin cụ thể của chiếc điện thoại có trong hóa đơn đó</a:t>
            </a:r>
            <a:endParaRPr/>
          </a:p>
          <a:p>
            <a:pPr marL="0" lvl="0" indent="0" algn="l" rtl="0">
              <a:spcBef>
                <a:spcPts val="0"/>
              </a:spcBef>
              <a:spcAft>
                <a:spcPts val="0"/>
              </a:spcAft>
              <a:buNone/>
            </a:pPr>
            <a:r>
              <a:rPr lang="en-US"/>
              <a:t>Tương ứng mỗi </a:t>
            </a:r>
            <a:r>
              <a:rPr lang="en-US" b="1"/>
              <a:t>hóa đơn</a:t>
            </a:r>
            <a:r>
              <a:rPr lang="en-US"/>
              <a:t> sẽ có 1 </a:t>
            </a:r>
            <a:r>
              <a:rPr lang="en-US" b="1"/>
              <a:t>khách hàng</a:t>
            </a:r>
            <a:r>
              <a:rPr lang="en-US"/>
              <a:t> mua hóa đơn đó</a:t>
            </a:r>
            <a:endParaRPr/>
          </a:p>
          <a:p>
            <a:pPr marL="0" lvl="0" indent="0" algn="l" rtl="0">
              <a:spcBef>
                <a:spcPts val="0"/>
              </a:spcBef>
              <a:spcAft>
                <a:spcPts val="0"/>
              </a:spcAft>
              <a:buNone/>
            </a:pPr>
            <a:endParaRPr/>
          </a:p>
          <a:p>
            <a:pPr marL="0" lvl="0" indent="0" algn="l" rtl="0">
              <a:spcBef>
                <a:spcPts val="0"/>
              </a:spcBef>
              <a:spcAft>
                <a:spcPts val="0"/>
              </a:spcAft>
              <a:buNone/>
            </a:pPr>
            <a:r>
              <a:rPr lang="en-US"/>
              <a:t>Mỗi </a:t>
            </a:r>
            <a:r>
              <a:rPr lang="en-US" b="1"/>
              <a:t>điện thoại</a:t>
            </a:r>
            <a:r>
              <a:rPr lang="en-US"/>
              <a:t> sẽ được cung cấp từ 1 </a:t>
            </a:r>
            <a:r>
              <a:rPr lang="en-US" b="1"/>
              <a:t>hãng điện thoại</a:t>
            </a:r>
            <a:r>
              <a:rPr lang="en-US"/>
              <a:t> nào đó</a:t>
            </a:r>
            <a:endParaRPr/>
          </a:p>
          <a:p>
            <a:pPr marL="0" lvl="0" indent="0" algn="l" rtl="0">
              <a:spcBef>
                <a:spcPts val="0"/>
              </a:spcBef>
              <a:spcAft>
                <a:spcPts val="0"/>
              </a:spcAft>
              <a:buNone/>
            </a:pPr>
            <a:endParaRPr/>
          </a:p>
          <a:p>
            <a:pPr marL="0" lvl="0" indent="0" algn="l" rtl="0">
              <a:spcBef>
                <a:spcPts val="0"/>
              </a:spcBef>
              <a:spcAft>
                <a:spcPts val="0"/>
              </a:spcAft>
              <a:buNone/>
            </a:pPr>
            <a:r>
              <a:rPr lang="en-US"/>
              <a:t>Nhân viên thực hiện </a:t>
            </a:r>
            <a:r>
              <a:rPr lang="en-US" b="1"/>
              <a:t>nhập kho</a:t>
            </a:r>
            <a:r>
              <a:rPr lang="en-US"/>
              <a:t>.</a:t>
            </a:r>
            <a:endParaRPr/>
          </a:p>
          <a:p>
            <a:pPr marL="0" lvl="0" indent="0" algn="l" rtl="0">
              <a:spcBef>
                <a:spcPts val="0"/>
              </a:spcBef>
              <a:spcAft>
                <a:spcPts val="0"/>
              </a:spcAft>
              <a:buNone/>
            </a:pPr>
            <a:r>
              <a:rPr lang="en-US"/>
              <a:t>Mỗi </a:t>
            </a:r>
            <a:r>
              <a:rPr lang="en-US" b="1"/>
              <a:t>nhập kho</a:t>
            </a:r>
            <a:r>
              <a:rPr lang="en-US"/>
              <a:t> chứa nhiều </a:t>
            </a:r>
            <a:r>
              <a:rPr lang="en-US" b="1"/>
              <a:t>chi tiết nhập kho</a:t>
            </a:r>
            <a:r>
              <a:rPr lang="en-US"/>
              <a:t> </a:t>
            </a:r>
            <a:endParaRPr/>
          </a:p>
          <a:p>
            <a:pPr marL="0" lvl="0" indent="0" algn="l" rtl="0">
              <a:spcBef>
                <a:spcPts val="0"/>
              </a:spcBef>
              <a:spcAft>
                <a:spcPts val="0"/>
              </a:spcAft>
              <a:buNone/>
            </a:pPr>
            <a:r>
              <a:rPr lang="en-US"/>
              <a:t>Mỗi </a:t>
            </a:r>
            <a:r>
              <a:rPr lang="en-US" b="1"/>
              <a:t>chi tiết nhập kho</a:t>
            </a:r>
            <a:r>
              <a:rPr lang="en-US"/>
              <a:t> sẽ cho biết thông tin cụ thể của chiếc điện thoại có trong </a:t>
            </a:r>
            <a:r>
              <a:rPr lang="en-US" b="1"/>
              <a:t>nhập kho</a:t>
            </a:r>
            <a:r>
              <a:rPr lang="en-US"/>
              <a:t> đó </a:t>
            </a:r>
            <a:endParaRPr/>
          </a:p>
          <a:p>
            <a:pPr marL="0" lvl="0" indent="0" algn="l" rtl="0">
              <a:spcBef>
                <a:spcPts val="0"/>
              </a:spcBef>
              <a:spcAft>
                <a:spcPts val="0"/>
              </a:spcAft>
              <a:buClr>
                <a:schemeClr val="dk1"/>
              </a:buClr>
              <a:buFont typeface="Arial"/>
              <a:buNone/>
            </a:pPr>
            <a:r>
              <a:rPr lang="en-US"/>
              <a:t>Tương ứng mỗi </a:t>
            </a:r>
            <a:r>
              <a:rPr lang="en-US" b="1"/>
              <a:t>nhập kho</a:t>
            </a:r>
            <a:r>
              <a:rPr lang="en-US"/>
              <a:t> được nhập từ </a:t>
            </a:r>
            <a:r>
              <a:rPr lang="en-US" b="1"/>
              <a:t>nhà cung cấp</a:t>
            </a:r>
            <a:r>
              <a:rPr lang="en-US"/>
              <a:t> nào đó.</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04" name="Google Shape;1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983b280df0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1983b280df0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1983b280df0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rPr>
              <a:t>8</a:t>
            </a:fld>
            <a:endParaRPr sz="1200" b="0" i="0" u="none" strike="noStrike" cap="none">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rPr>
              <a:t>9</a:t>
            </a:fld>
            <a:endParaRPr sz="1200" b="0" i="0" u="none" strike="noStrike" cap="none">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Áp dụng kiến thức đã học môn DBMS vào đồ án đã học bao gồm:</a:t>
            </a:r>
            <a:endParaRPr/>
          </a:p>
          <a:p>
            <a:pPr marL="0" lvl="0" indent="0" algn="l" rtl="0">
              <a:spcBef>
                <a:spcPts val="0"/>
              </a:spcBef>
              <a:spcAft>
                <a:spcPts val="0"/>
              </a:spcAft>
              <a:buNone/>
            </a:pPr>
            <a:r>
              <a:rPr lang="en-US"/>
              <a:t>Áp dụng </a:t>
            </a:r>
            <a:r>
              <a:rPr lang="en-US" b="1"/>
              <a:t>ràng buộ</a:t>
            </a:r>
            <a:r>
              <a:rPr lang="en-US"/>
              <a:t>c cho các thuộc tính trong cơ sở dữ liệu</a:t>
            </a:r>
            <a:endParaRPr/>
          </a:p>
          <a:p>
            <a:pPr marL="0" lvl="0" indent="0" algn="l" rtl="0">
              <a:spcBef>
                <a:spcPts val="0"/>
              </a:spcBef>
              <a:spcAft>
                <a:spcPts val="0"/>
              </a:spcAft>
              <a:buNone/>
            </a:pPr>
            <a:r>
              <a:rPr lang="en-US"/>
              <a:t>Áp dụng </a:t>
            </a:r>
            <a:r>
              <a:rPr lang="en-US" b="1"/>
              <a:t>Trigger</a:t>
            </a:r>
            <a:r>
              <a:rPr lang="en-US"/>
              <a:t> cho những công việc liên quan đến nhập kho và hóa đơn hóa đơn. vd: Khi nhập 1 sản phẩm vào kho thì số lượng điện thoại trong bảng điện thoại tự tăng tương ứng số lượng nhập vào.</a:t>
            </a:r>
            <a:endParaRPr/>
          </a:p>
          <a:p>
            <a:pPr marL="0" lvl="0" indent="0" algn="l" rtl="0">
              <a:spcBef>
                <a:spcPts val="0"/>
              </a:spcBef>
              <a:spcAft>
                <a:spcPts val="0"/>
              </a:spcAft>
              <a:buNone/>
            </a:pPr>
            <a:r>
              <a:rPr lang="en-US"/>
              <a:t>Áp dụng </a:t>
            </a:r>
            <a:r>
              <a:rPr lang="en-US" b="1"/>
              <a:t>view</a:t>
            </a:r>
            <a:r>
              <a:rPr lang="en-US"/>
              <a:t> để che đi 1 số dữ liệu không cần thiết hoặc quan trọng. vd : không cần xuất trạng khái đơn hàng là 0 hoặc 1,...</a:t>
            </a:r>
            <a:endParaRPr/>
          </a:p>
          <a:p>
            <a:pPr marL="0" lvl="0" indent="0" algn="l" rtl="0">
              <a:spcBef>
                <a:spcPts val="0"/>
              </a:spcBef>
              <a:spcAft>
                <a:spcPts val="0"/>
              </a:spcAft>
              <a:buNone/>
            </a:pPr>
            <a:r>
              <a:rPr lang="en-US"/>
              <a:t>Áp dụng </a:t>
            </a:r>
            <a:r>
              <a:rPr lang="en-US" b="1"/>
              <a:t>thủ tục và hàm</a:t>
            </a:r>
            <a:r>
              <a:rPr lang="en-US"/>
              <a:t> cho việc tính thống kê, thêm sửa xóa cho điện thoại hãng điện thoại, nhà cung cấp,..</a:t>
            </a:r>
            <a:endParaRPr/>
          </a:p>
          <a:p>
            <a:pPr marL="0" lvl="0" indent="0" algn="l" rtl="0">
              <a:spcBef>
                <a:spcPts val="0"/>
              </a:spcBef>
              <a:spcAft>
                <a:spcPts val="0"/>
              </a:spcAft>
              <a:buNone/>
            </a:pPr>
            <a:r>
              <a:rPr lang="en-US"/>
              <a:t>Áp dụng </a:t>
            </a:r>
            <a:r>
              <a:rPr lang="en-US" b="1"/>
              <a:t>phân quyền</a:t>
            </a:r>
            <a:r>
              <a:rPr lang="en-US"/>
              <a:t> để chỉ cho phép nhân viên xem và tìm kiếm chứ không được chỉnh sửa điện thoại, nhà cung cấp , hãng điện thoại. Và chỉ được xem thông tin cá nhân không được xem thông tin nhân viên khác, ngược lại thì admin được làm những điều đó.</a:t>
            </a:r>
            <a:endParaRPr/>
          </a:p>
        </p:txBody>
      </p:sp>
      <p:sp>
        <p:nvSpPr>
          <p:cNvPr id="137" name="Google Shape;13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98613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smtClean="0"/>
              <a:t>11/25/2023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31992068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67032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329288867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1_仅标题">
  <p:cSld name="1_仅标题">
    <p:spTree>
      <p:nvGrpSpPr>
        <p:cNvPr id="1" name="Shape 13"/>
        <p:cNvGrpSpPr/>
        <p:nvPr/>
      </p:nvGrpSpPr>
      <p:grpSpPr>
        <a:xfrm>
          <a:off x="0" y="0"/>
          <a:ext cx="0" cy="0"/>
          <a:chOff x="0" y="0"/>
          <a:chExt cx="0" cy="0"/>
        </a:xfrm>
      </p:grpSpPr>
    </p:spTree>
    <p:extLst>
      <p:ext uri="{BB962C8B-B14F-4D97-AF65-F5344CB8AC3E}">
        <p14:creationId xmlns:p14="http://schemas.microsoft.com/office/powerpoint/2010/main" val="2097996790"/>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9"/>
        <p:cNvGrpSpPr/>
        <p:nvPr/>
      </p:nvGrpSpPr>
      <p:grpSpPr>
        <a:xfrm>
          <a:off x="0" y="0"/>
          <a:ext cx="0" cy="0"/>
          <a:chOff x="0" y="0"/>
          <a:chExt cx="0" cy="0"/>
        </a:xfrm>
      </p:grpSpPr>
      <p:sp>
        <p:nvSpPr>
          <p:cNvPr id="20" name="Google Shape;20;p39"/>
          <p:cNvSpPr>
            <a:spLocks noGrp="1"/>
          </p:cNvSpPr>
          <p:nvPr>
            <p:ph type="pic" idx="2"/>
          </p:nvPr>
        </p:nvSpPr>
        <p:spPr>
          <a:xfrm>
            <a:off x="0" y="0"/>
            <a:ext cx="12192000" cy="6858000"/>
          </a:xfrm>
          <a:prstGeom prst="rect">
            <a:avLst/>
          </a:prstGeom>
          <a:noFill/>
          <a:ln>
            <a:noFill/>
          </a:ln>
        </p:spPr>
      </p:sp>
    </p:spTree>
    <p:extLst>
      <p:ext uri="{BB962C8B-B14F-4D97-AF65-F5344CB8AC3E}">
        <p14:creationId xmlns:p14="http://schemas.microsoft.com/office/powerpoint/2010/main" val="1351353056"/>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8246149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59063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smtClean="0"/>
              <a:t>11/25/2023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1876868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11/25/2023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906408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11/25/2023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719096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57023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19112101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8258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11/25/2023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092781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Lst>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png"/><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1"/>
        <p:cNvGrpSpPr/>
        <p:nvPr/>
      </p:nvGrpSpPr>
      <p:grpSpPr>
        <a:xfrm>
          <a:off x="0" y="0"/>
          <a:ext cx="0" cy="0"/>
          <a:chOff x="0" y="0"/>
          <a:chExt cx="0" cy="0"/>
        </a:xfrm>
      </p:grpSpPr>
      <p:pic>
        <p:nvPicPr>
          <p:cNvPr id="32" name="Google Shape;32;p1"/>
          <p:cNvPicPr preferRelativeResize="0"/>
          <p:nvPr/>
        </p:nvPicPr>
        <p:blipFill rotWithShape="1">
          <a:blip r:embed="rId3">
            <a:alphaModFix/>
          </a:blip>
          <a:srcRect/>
          <a:stretch/>
        </p:blipFill>
        <p:spPr>
          <a:xfrm rot="-10037778">
            <a:off x="9348021" y="-558718"/>
            <a:ext cx="6624941" cy="5158957"/>
          </a:xfrm>
          <a:prstGeom prst="rect">
            <a:avLst/>
          </a:prstGeom>
          <a:noFill/>
          <a:ln>
            <a:noFill/>
          </a:ln>
        </p:spPr>
      </p:pic>
      <p:sp>
        <p:nvSpPr>
          <p:cNvPr id="33" name="Google Shape;33;p1"/>
          <p:cNvSpPr/>
          <p:nvPr/>
        </p:nvSpPr>
        <p:spPr>
          <a:xfrm>
            <a:off x="2191908" y="794250"/>
            <a:ext cx="6669900" cy="4617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900" b="1">
                <a:solidFill>
                  <a:schemeClr val="dk1"/>
                </a:solidFill>
              </a:rPr>
              <a:t>Báo cáo cuối kỳ</a:t>
            </a:r>
            <a:endParaRPr sz="2900" b="1">
              <a:solidFill>
                <a:schemeClr val="dk1"/>
              </a:solidFill>
            </a:endParaRPr>
          </a:p>
        </p:txBody>
      </p:sp>
      <p:sp>
        <p:nvSpPr>
          <p:cNvPr id="34" name="Google Shape;34;p1"/>
          <p:cNvSpPr/>
          <p:nvPr/>
        </p:nvSpPr>
        <p:spPr>
          <a:xfrm>
            <a:off x="2048817" y="1899738"/>
            <a:ext cx="8484094" cy="166195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100" b="1" dirty="0" err="1">
                <a:solidFill>
                  <a:schemeClr val="dk1"/>
                </a:solidFill>
              </a:rPr>
              <a:t>Đề</a:t>
            </a:r>
            <a:r>
              <a:rPr lang="en-US" sz="5100" b="1" dirty="0">
                <a:solidFill>
                  <a:schemeClr val="dk1"/>
                </a:solidFill>
              </a:rPr>
              <a:t> </a:t>
            </a:r>
            <a:r>
              <a:rPr lang="en-US" sz="5100" b="1" dirty="0" err="1">
                <a:solidFill>
                  <a:schemeClr val="dk1"/>
                </a:solidFill>
              </a:rPr>
              <a:t>tài</a:t>
            </a:r>
            <a:endParaRPr sz="5100" b="1" dirty="0">
              <a:solidFill>
                <a:schemeClr val="dk1"/>
              </a:solidFill>
            </a:endParaRPr>
          </a:p>
          <a:p>
            <a:pPr marL="0" marR="0" lvl="0" indent="0" algn="ctr" rtl="0">
              <a:spcBef>
                <a:spcPts val="0"/>
              </a:spcBef>
              <a:spcAft>
                <a:spcPts val="0"/>
              </a:spcAft>
              <a:buNone/>
            </a:pPr>
            <a:r>
              <a:rPr lang="en-US" sz="5100" dirty="0" err="1">
                <a:solidFill>
                  <a:schemeClr val="dk1"/>
                </a:solidFill>
              </a:rPr>
              <a:t>Quản</a:t>
            </a:r>
            <a:r>
              <a:rPr lang="en-US" sz="5100" dirty="0">
                <a:solidFill>
                  <a:schemeClr val="dk1"/>
                </a:solidFill>
              </a:rPr>
              <a:t> </a:t>
            </a:r>
            <a:r>
              <a:rPr lang="en-US" sz="5100" dirty="0" err="1">
                <a:solidFill>
                  <a:schemeClr val="dk1"/>
                </a:solidFill>
              </a:rPr>
              <a:t>lý</a:t>
            </a:r>
            <a:r>
              <a:rPr lang="en-US" sz="5100" dirty="0">
                <a:solidFill>
                  <a:schemeClr val="dk1"/>
                </a:solidFill>
              </a:rPr>
              <a:t> </a:t>
            </a:r>
            <a:r>
              <a:rPr lang="en-US" sz="5100" dirty="0" err="1">
                <a:solidFill>
                  <a:schemeClr val="dk1"/>
                </a:solidFill>
              </a:rPr>
              <a:t>cửa</a:t>
            </a:r>
            <a:r>
              <a:rPr lang="en-US" sz="5100" dirty="0">
                <a:solidFill>
                  <a:schemeClr val="dk1"/>
                </a:solidFill>
              </a:rPr>
              <a:t> </a:t>
            </a:r>
            <a:r>
              <a:rPr lang="en-US" sz="5100" dirty="0" err="1">
                <a:solidFill>
                  <a:schemeClr val="dk1"/>
                </a:solidFill>
              </a:rPr>
              <a:t>hàng</a:t>
            </a:r>
            <a:r>
              <a:rPr lang="en-US" sz="5100" dirty="0">
                <a:solidFill>
                  <a:schemeClr val="dk1"/>
                </a:solidFill>
              </a:rPr>
              <a:t> </a:t>
            </a:r>
            <a:r>
              <a:rPr lang="en-US" sz="5100" dirty="0" err="1">
                <a:solidFill>
                  <a:schemeClr val="dk1"/>
                </a:solidFill>
              </a:rPr>
              <a:t>điện</a:t>
            </a:r>
            <a:r>
              <a:rPr lang="en-US" sz="5100" dirty="0">
                <a:solidFill>
                  <a:schemeClr val="dk1"/>
                </a:solidFill>
              </a:rPr>
              <a:t> </a:t>
            </a:r>
            <a:r>
              <a:rPr lang="en-US" sz="5100" dirty="0" err="1">
                <a:solidFill>
                  <a:schemeClr val="dk1"/>
                </a:solidFill>
              </a:rPr>
              <a:t>thoại</a:t>
            </a:r>
            <a:endParaRPr sz="5100" i="0" u="none" strike="noStrike" cap="none" dirty="0">
              <a:solidFill>
                <a:schemeClr val="dk1"/>
              </a:solidFill>
            </a:endParaRPr>
          </a:p>
        </p:txBody>
      </p:sp>
      <p:sp>
        <p:nvSpPr>
          <p:cNvPr id="35" name="Google Shape;35;p1"/>
          <p:cNvSpPr/>
          <p:nvPr/>
        </p:nvSpPr>
        <p:spPr>
          <a:xfrm>
            <a:off x="5397825" y="4154925"/>
            <a:ext cx="6096600"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err="1">
                <a:solidFill>
                  <a:schemeClr val="dk1"/>
                </a:solidFill>
              </a:rPr>
              <a:t>Môn</a:t>
            </a:r>
            <a:r>
              <a:rPr lang="en-US" b="1" dirty="0">
                <a:solidFill>
                  <a:schemeClr val="dk1"/>
                </a:solidFill>
              </a:rPr>
              <a:t> </a:t>
            </a:r>
            <a:r>
              <a:rPr lang="en-US" b="1" dirty="0" err="1">
                <a:solidFill>
                  <a:schemeClr val="dk1"/>
                </a:solidFill>
              </a:rPr>
              <a:t>học</a:t>
            </a:r>
            <a:r>
              <a:rPr lang="en-US" b="1" dirty="0">
                <a:solidFill>
                  <a:schemeClr val="dk1"/>
                </a:solidFill>
              </a:rPr>
              <a:t>: </a:t>
            </a:r>
            <a:r>
              <a:rPr lang="en-US" b="1" dirty="0" err="1">
                <a:solidFill>
                  <a:schemeClr val="dk1"/>
                </a:solidFill>
              </a:rPr>
              <a:t>Hệ</a:t>
            </a:r>
            <a:r>
              <a:rPr lang="en-US" b="1" dirty="0">
                <a:solidFill>
                  <a:schemeClr val="dk1"/>
                </a:solidFill>
              </a:rPr>
              <a:t> </a:t>
            </a:r>
            <a:r>
              <a:rPr lang="en-US" b="1" dirty="0" err="1">
                <a:solidFill>
                  <a:schemeClr val="dk1"/>
                </a:solidFill>
              </a:rPr>
              <a:t>quản</a:t>
            </a:r>
            <a:r>
              <a:rPr lang="en-US" b="1" dirty="0">
                <a:solidFill>
                  <a:schemeClr val="dk1"/>
                </a:solidFill>
              </a:rPr>
              <a:t> </a:t>
            </a:r>
            <a:r>
              <a:rPr lang="en-US" b="1" dirty="0" err="1">
                <a:solidFill>
                  <a:schemeClr val="dk1"/>
                </a:solidFill>
              </a:rPr>
              <a:t>trị</a:t>
            </a:r>
            <a:r>
              <a:rPr lang="en-US" b="1" dirty="0">
                <a:solidFill>
                  <a:schemeClr val="dk1"/>
                </a:solidFill>
              </a:rPr>
              <a:t> CSDL</a:t>
            </a:r>
            <a:endParaRPr dirty="0">
              <a:solidFill>
                <a:schemeClr val="dk1"/>
              </a:solidFill>
            </a:endParaRPr>
          </a:p>
          <a:p>
            <a:pPr marL="0" marR="0" lvl="0" indent="0" algn="l" rtl="0">
              <a:spcBef>
                <a:spcPts val="0"/>
              </a:spcBef>
              <a:spcAft>
                <a:spcPts val="0"/>
              </a:spcAft>
              <a:buNone/>
            </a:pPr>
            <a:endParaRPr b="1" dirty="0">
              <a:solidFill>
                <a:schemeClr val="dk1"/>
              </a:solidFill>
            </a:endParaRPr>
          </a:p>
          <a:p>
            <a:pPr marL="0" marR="0" lvl="0" indent="0" algn="l" rtl="0">
              <a:spcBef>
                <a:spcPts val="0"/>
              </a:spcBef>
              <a:spcAft>
                <a:spcPts val="0"/>
              </a:spcAft>
              <a:buNone/>
            </a:pPr>
            <a:r>
              <a:rPr lang="en-US" b="1" i="0" u="none" strike="noStrike" cap="none" dirty="0">
                <a:solidFill>
                  <a:schemeClr val="dk1"/>
                </a:solidFill>
              </a:rPr>
              <a:t>GVHD: TS</a:t>
            </a:r>
            <a:r>
              <a:rPr lang="en-US" b="1" dirty="0">
                <a:solidFill>
                  <a:schemeClr val="dk1"/>
                </a:solidFill>
              </a:rPr>
              <a:t>. </a:t>
            </a:r>
            <a:r>
              <a:rPr lang="en-US" b="1" dirty="0" err="1">
                <a:solidFill>
                  <a:schemeClr val="dk1"/>
                </a:solidFill>
              </a:rPr>
              <a:t>Nguyễn</a:t>
            </a:r>
            <a:r>
              <a:rPr lang="en-US" b="1" dirty="0">
                <a:solidFill>
                  <a:schemeClr val="dk1"/>
                </a:solidFill>
              </a:rPr>
              <a:t> </a:t>
            </a:r>
            <a:r>
              <a:rPr lang="en-US" b="1" dirty="0" err="1">
                <a:solidFill>
                  <a:schemeClr val="dk1"/>
                </a:solidFill>
              </a:rPr>
              <a:t>Thành</a:t>
            </a:r>
            <a:r>
              <a:rPr lang="en-US" b="1" dirty="0">
                <a:solidFill>
                  <a:schemeClr val="dk1"/>
                </a:solidFill>
              </a:rPr>
              <a:t> </a:t>
            </a:r>
            <a:r>
              <a:rPr lang="en-US" b="1" dirty="0" err="1">
                <a:solidFill>
                  <a:schemeClr val="dk1"/>
                </a:solidFill>
              </a:rPr>
              <a:t>Sơn</a:t>
            </a:r>
            <a:endParaRPr b="1" dirty="0">
              <a:solidFill>
                <a:schemeClr val="dk1"/>
              </a:solidFill>
            </a:endParaRPr>
          </a:p>
          <a:p>
            <a:pPr marL="0" marR="0" lvl="0" indent="0" algn="l" rtl="0">
              <a:spcBef>
                <a:spcPts val="0"/>
              </a:spcBef>
              <a:spcAft>
                <a:spcPts val="0"/>
              </a:spcAft>
              <a:buNone/>
            </a:pPr>
            <a:endParaRPr b="1" dirty="0">
              <a:solidFill>
                <a:schemeClr val="dk1"/>
              </a:solidFill>
            </a:endParaRPr>
          </a:p>
          <a:p>
            <a:pPr marL="0" marR="0" lvl="0" indent="0" algn="l" rtl="0">
              <a:spcBef>
                <a:spcPts val="0"/>
              </a:spcBef>
              <a:spcAft>
                <a:spcPts val="0"/>
              </a:spcAft>
              <a:buNone/>
            </a:pPr>
            <a:r>
              <a:rPr lang="en-US" b="1" dirty="0" err="1">
                <a:solidFill>
                  <a:schemeClr val="dk1"/>
                </a:solidFill>
              </a:rPr>
              <a:t>Nhóm</a:t>
            </a:r>
            <a:r>
              <a:rPr lang="en-US" b="1" dirty="0">
                <a:solidFill>
                  <a:schemeClr val="dk1"/>
                </a:solidFill>
              </a:rPr>
              <a:t> </a:t>
            </a:r>
            <a:r>
              <a:rPr lang="en-US" b="1" dirty="0" err="1">
                <a:solidFill>
                  <a:schemeClr val="dk1"/>
                </a:solidFill>
              </a:rPr>
              <a:t>thực</a:t>
            </a:r>
            <a:r>
              <a:rPr lang="en-US" b="1" dirty="0">
                <a:solidFill>
                  <a:schemeClr val="dk1"/>
                </a:solidFill>
              </a:rPr>
              <a:t> </a:t>
            </a:r>
            <a:r>
              <a:rPr lang="en-US" b="1" dirty="0" err="1">
                <a:solidFill>
                  <a:schemeClr val="dk1"/>
                </a:solidFill>
              </a:rPr>
              <a:t>hiện</a:t>
            </a:r>
            <a:r>
              <a:rPr lang="en-US" b="1" dirty="0">
                <a:solidFill>
                  <a:schemeClr val="dk1"/>
                </a:solidFill>
              </a:rPr>
              <a:t>: </a:t>
            </a:r>
            <a:r>
              <a:rPr lang="en-US" b="1" dirty="0" err="1">
                <a:solidFill>
                  <a:schemeClr val="dk1"/>
                </a:solidFill>
              </a:rPr>
              <a:t>Nhóm</a:t>
            </a:r>
            <a:r>
              <a:rPr lang="en-US" b="1" dirty="0">
                <a:solidFill>
                  <a:schemeClr val="dk1"/>
                </a:solidFill>
              </a:rPr>
              <a:t> 10</a:t>
            </a:r>
            <a:endParaRPr b="1" i="0" u="none" strike="noStrike" cap="none" dirty="0">
              <a:solidFill>
                <a:schemeClr val="dk1"/>
              </a:solidFill>
            </a:endParaRPr>
          </a:p>
        </p:txBody>
      </p:sp>
      <p:graphicFrame>
        <p:nvGraphicFramePr>
          <p:cNvPr id="36" name="Google Shape;36;p1"/>
          <p:cNvGraphicFramePr/>
          <p:nvPr/>
        </p:nvGraphicFramePr>
        <p:xfrm>
          <a:off x="220001" y="2804136"/>
          <a:ext cx="1511301" cy="2927976"/>
        </p:xfrm>
        <a:graphic>
          <a:graphicData uri="http://schemas.openxmlformats.org/presentationml/2006/ole">
            <mc:AlternateContent xmlns:mc="http://schemas.openxmlformats.org/markup-compatibility/2006">
              <mc:Choice xmlns:v="urn:schemas-microsoft-com:vml" Requires="v">
                <p:oleObj r:id="rId4" imgW="1511301" imgH="2927976" progId="CorelDraw.Graphic.18">
                  <p:embed/>
                </p:oleObj>
              </mc:Choice>
              <mc:Fallback>
                <p:oleObj r:id="rId4" imgW="1511301" imgH="2927976" progId="CorelDraw.Graphic.18">
                  <p:embed/>
                  <p:pic>
                    <p:nvPicPr>
                      <p:cNvPr id="36" name="Google Shape;36;p1"/>
                      <p:cNvPicPr preferRelativeResize="0"/>
                      <p:nvPr/>
                    </p:nvPicPr>
                    <p:blipFill rotWithShape="1">
                      <a:blip r:embed="rId5">
                        <a:alphaModFix/>
                      </a:blip>
                      <a:srcRect/>
                      <a:stretch/>
                    </p:blipFill>
                    <p:spPr>
                      <a:xfrm>
                        <a:off x="220001" y="2804136"/>
                        <a:ext cx="1511301" cy="2927976"/>
                      </a:xfrm>
                      <a:prstGeom prst="rect">
                        <a:avLst/>
                      </a:prstGeom>
                      <a:noFill/>
                      <a:ln>
                        <a:noFill/>
                      </a:ln>
                    </p:spPr>
                  </p:pic>
                </p:oleObj>
              </mc:Fallback>
            </mc:AlternateContent>
          </a:graphicData>
        </a:graphic>
      </p:graphicFrame>
      <p:pic>
        <p:nvPicPr>
          <p:cNvPr id="37" name="Google Shape;37;p1"/>
          <p:cNvPicPr preferRelativeResize="0"/>
          <p:nvPr/>
        </p:nvPicPr>
        <p:blipFill rotWithShape="1">
          <a:blip r:embed="rId6">
            <a:alphaModFix/>
          </a:blip>
          <a:srcRect/>
          <a:stretch/>
        </p:blipFill>
        <p:spPr>
          <a:xfrm>
            <a:off x="0" y="0"/>
            <a:ext cx="1512200" cy="1413875"/>
          </a:xfrm>
          <a:prstGeom prst="rect">
            <a:avLst/>
          </a:prstGeom>
          <a:noFill/>
          <a:ln>
            <a:noFill/>
          </a:ln>
        </p:spPr>
      </p:pic>
      <p:sp>
        <p:nvSpPr>
          <p:cNvPr id="38" name="Google Shape;38;p1"/>
          <p:cNvSpPr txBox="1"/>
          <p:nvPr/>
        </p:nvSpPr>
        <p:spPr>
          <a:xfrm>
            <a:off x="1904225" y="363150"/>
            <a:ext cx="7410000" cy="431100"/>
          </a:xfrm>
          <a:prstGeom prst="rect">
            <a:avLst/>
          </a:prstGeom>
          <a:noFill/>
          <a:ln>
            <a:noFill/>
          </a:ln>
        </p:spPr>
        <p:txBody>
          <a:bodyPr spcFirstLastPara="1" wrap="square" lIns="91425" tIns="91425" rIns="91425" bIns="91425" anchor="t" anchorCtr="0">
            <a:spAutoFit/>
          </a:bodyPr>
          <a:lstStyle/>
          <a:p>
            <a:pPr marL="0" marR="0" lvl="0" indent="0" algn="l" rtl="0">
              <a:spcBef>
                <a:spcPts val="0"/>
              </a:spcBef>
              <a:spcAft>
                <a:spcPts val="0"/>
              </a:spcAft>
              <a:buNone/>
            </a:pPr>
            <a:r>
              <a:rPr lang="en-US" sz="1600" b="1">
                <a:solidFill>
                  <a:schemeClr val="dk1"/>
                </a:solidFill>
              </a:rPr>
              <a:t>ĐẠI HỌC SƯ PHẠM KỸ THUẬT TP.HCM Khoa Công Nghệ Thông Tin</a:t>
            </a:r>
            <a:endParaRPr sz="1600" b="1">
              <a:solidFill>
                <a:schemeClr val="dk1"/>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ppt_w</p:attrName>
                                        </p:attrNameLst>
                                      </p:cBhvr>
                                      <p:tavLst>
                                        <p:tav tm="0">
                                          <p:val>
                                            <p:strVal val="0"/>
                                          </p:val>
                                        </p:tav>
                                        <p:tav tm="100000">
                                          <p:val>
                                            <p:strVal val="#ppt_w"/>
                                          </p:val>
                                        </p:tav>
                                      </p:tavLst>
                                    </p:anim>
                                    <p:anim calcmode="lin" valueType="num">
                                      <p:cBhvr additive="base">
                                        <p:cTn id="8" dur="500"/>
                                        <p:tgtEl>
                                          <p:spTgt spid="33"/>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9"/>
          <p:cNvSpPr txBox="1">
            <a:spLocks noGrp="1"/>
          </p:cNvSpPr>
          <p:nvPr>
            <p:ph type="title"/>
          </p:nvPr>
        </p:nvSpPr>
        <p:spPr>
          <a:xfrm>
            <a:off x="1567542" y="274639"/>
            <a:ext cx="10014857"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Nội dung thực hiện</a:t>
            </a:r>
            <a:endParaRPr sz="6000" b="1">
              <a:solidFill>
                <a:srgbClr val="E49140"/>
              </a:solidFill>
            </a:endParaRPr>
          </a:p>
        </p:txBody>
      </p:sp>
      <p:sp>
        <p:nvSpPr>
          <p:cNvPr id="140" name="Google Shape;140;p9"/>
          <p:cNvSpPr txBox="1"/>
          <p:nvPr/>
        </p:nvSpPr>
        <p:spPr>
          <a:xfrm>
            <a:off x="1538514" y="1828800"/>
            <a:ext cx="9927900" cy="3208530"/>
          </a:xfrm>
          <a:prstGeom prst="rect">
            <a:avLst/>
          </a:prstGeom>
          <a:noFill/>
          <a:ln>
            <a:noFill/>
          </a:ln>
        </p:spPr>
        <p:txBody>
          <a:bodyPr spcFirstLastPara="1" wrap="square" lIns="91425" tIns="45700" rIns="91425" bIns="45700" anchor="t" anchorCtr="0">
            <a:spAutoFit/>
          </a:bodyPr>
          <a:lstStyle/>
          <a:p>
            <a:pPr marL="457200" marR="0" lvl="0" indent="-400050" algn="l" rtl="0">
              <a:lnSpc>
                <a:spcPct val="150000"/>
              </a:lnSpc>
              <a:spcBef>
                <a:spcPts val="0"/>
              </a:spcBef>
              <a:spcAft>
                <a:spcPts val="0"/>
              </a:spcAft>
              <a:buClr>
                <a:srgbClr val="3F3F3F"/>
              </a:buClr>
              <a:buSzPts val="2700"/>
              <a:buFont typeface="Roboto"/>
              <a:buAutoNum type="arabicPeriod"/>
            </a:pPr>
            <a:r>
              <a:rPr lang="en-US" sz="2700" b="1" dirty="0" err="1">
                <a:solidFill>
                  <a:srgbClr val="3F3F3F"/>
                </a:solidFill>
                <a:latin typeface="Roboto"/>
                <a:ea typeface="Roboto"/>
                <a:cs typeface="Roboto"/>
                <a:sym typeface="Roboto"/>
              </a:rPr>
              <a:t>Ràng</a:t>
            </a:r>
            <a:r>
              <a:rPr lang="en-US" sz="2700" b="1" dirty="0">
                <a:solidFill>
                  <a:srgbClr val="3F3F3F"/>
                </a:solidFill>
                <a:latin typeface="Roboto"/>
                <a:ea typeface="Roboto"/>
                <a:cs typeface="Roboto"/>
                <a:sym typeface="Roboto"/>
              </a:rPr>
              <a:t> </a:t>
            </a:r>
            <a:r>
              <a:rPr lang="en-US" sz="2700" b="1" dirty="0" err="1">
                <a:solidFill>
                  <a:srgbClr val="3F3F3F"/>
                </a:solidFill>
                <a:latin typeface="Roboto"/>
                <a:ea typeface="Roboto"/>
                <a:cs typeface="Roboto"/>
                <a:sym typeface="Roboto"/>
              </a:rPr>
              <a:t>buộc</a:t>
            </a:r>
            <a:endParaRPr sz="2700" b="1" dirty="0">
              <a:solidFill>
                <a:srgbClr val="3F3F3F"/>
              </a:solidFill>
              <a:latin typeface="Roboto"/>
              <a:ea typeface="Roboto"/>
              <a:cs typeface="Roboto"/>
              <a:sym typeface="Roboto"/>
            </a:endParaRPr>
          </a:p>
          <a:p>
            <a:pPr marL="457200" marR="0" lvl="0" indent="-400050" algn="l" rtl="0">
              <a:lnSpc>
                <a:spcPct val="150000"/>
              </a:lnSpc>
              <a:spcBef>
                <a:spcPts val="0"/>
              </a:spcBef>
              <a:spcAft>
                <a:spcPts val="0"/>
              </a:spcAft>
              <a:buClr>
                <a:srgbClr val="3F3F3F"/>
              </a:buClr>
              <a:buSzPts val="2700"/>
              <a:buFont typeface="Roboto"/>
              <a:buAutoNum type="arabicPeriod"/>
            </a:pPr>
            <a:r>
              <a:rPr lang="en-US" sz="2700" b="1" dirty="0">
                <a:solidFill>
                  <a:srgbClr val="3F3F3F"/>
                </a:solidFill>
                <a:latin typeface="Roboto"/>
                <a:ea typeface="Roboto"/>
                <a:cs typeface="Roboto"/>
                <a:sym typeface="Roboto"/>
              </a:rPr>
              <a:t>Trigger</a:t>
            </a:r>
            <a:endParaRPr sz="1700" b="1" dirty="0"/>
          </a:p>
          <a:p>
            <a:pPr marL="457200" marR="0" lvl="0" indent="-400050" algn="l" rtl="0">
              <a:lnSpc>
                <a:spcPct val="150000"/>
              </a:lnSpc>
              <a:spcBef>
                <a:spcPts val="0"/>
              </a:spcBef>
              <a:spcAft>
                <a:spcPts val="0"/>
              </a:spcAft>
              <a:buClr>
                <a:srgbClr val="3F3F3F"/>
              </a:buClr>
              <a:buSzPts val="2700"/>
              <a:buFont typeface="Roboto"/>
              <a:buAutoNum type="arabicPeriod"/>
            </a:pPr>
            <a:r>
              <a:rPr lang="en-US" sz="2700" b="1" dirty="0">
                <a:solidFill>
                  <a:srgbClr val="3F3F3F"/>
                </a:solidFill>
                <a:latin typeface="Roboto"/>
                <a:ea typeface="Roboto"/>
                <a:cs typeface="Roboto"/>
                <a:sym typeface="Roboto"/>
              </a:rPr>
              <a:t>View</a:t>
            </a:r>
            <a:endParaRPr sz="1700" b="1" dirty="0"/>
          </a:p>
          <a:p>
            <a:pPr marL="457200" marR="0" lvl="0" indent="-400050" algn="l" rtl="0">
              <a:lnSpc>
                <a:spcPct val="150000"/>
              </a:lnSpc>
              <a:spcBef>
                <a:spcPts val="0"/>
              </a:spcBef>
              <a:spcAft>
                <a:spcPts val="0"/>
              </a:spcAft>
              <a:buClr>
                <a:srgbClr val="3F3F3F"/>
              </a:buClr>
              <a:buSzPts val="2700"/>
              <a:buFont typeface="Roboto"/>
              <a:buAutoNum type="arabicPeriod"/>
            </a:pPr>
            <a:r>
              <a:rPr lang="en-US" sz="2700" b="1" dirty="0" err="1">
                <a:solidFill>
                  <a:srgbClr val="3F3F3F"/>
                </a:solidFill>
                <a:latin typeface="Roboto"/>
                <a:ea typeface="Roboto"/>
                <a:cs typeface="Roboto"/>
                <a:sym typeface="Roboto"/>
              </a:rPr>
              <a:t>Thủ</a:t>
            </a:r>
            <a:r>
              <a:rPr lang="en-US" sz="2700" b="1" dirty="0">
                <a:solidFill>
                  <a:srgbClr val="3F3F3F"/>
                </a:solidFill>
                <a:latin typeface="Roboto"/>
                <a:ea typeface="Roboto"/>
                <a:cs typeface="Roboto"/>
                <a:sym typeface="Roboto"/>
              </a:rPr>
              <a:t> </a:t>
            </a:r>
            <a:r>
              <a:rPr lang="en-US" sz="2700" b="1" dirty="0" err="1">
                <a:solidFill>
                  <a:srgbClr val="3F3F3F"/>
                </a:solidFill>
                <a:latin typeface="Roboto"/>
                <a:ea typeface="Roboto"/>
                <a:cs typeface="Roboto"/>
                <a:sym typeface="Roboto"/>
              </a:rPr>
              <a:t>tục,hàm</a:t>
            </a:r>
            <a:endParaRPr sz="2700" b="1" dirty="0">
              <a:solidFill>
                <a:srgbClr val="3F3F3F"/>
              </a:solidFill>
              <a:latin typeface="Roboto"/>
              <a:ea typeface="Roboto"/>
              <a:cs typeface="Roboto"/>
              <a:sym typeface="Roboto"/>
            </a:endParaRPr>
          </a:p>
          <a:p>
            <a:pPr marL="457200" marR="0" lvl="0" indent="-400050" algn="l" rtl="0">
              <a:lnSpc>
                <a:spcPct val="150000"/>
              </a:lnSpc>
              <a:spcBef>
                <a:spcPts val="0"/>
              </a:spcBef>
              <a:spcAft>
                <a:spcPts val="0"/>
              </a:spcAft>
              <a:buClr>
                <a:srgbClr val="3F3F3F"/>
              </a:buClr>
              <a:buSzPts val="2700"/>
              <a:buFont typeface="Roboto"/>
              <a:buAutoNum type="arabicPeriod"/>
            </a:pPr>
            <a:r>
              <a:rPr lang="en-US" sz="2700" b="1" dirty="0" err="1">
                <a:solidFill>
                  <a:srgbClr val="3F3F3F"/>
                </a:solidFill>
                <a:latin typeface="Roboto"/>
                <a:ea typeface="Roboto"/>
                <a:cs typeface="Roboto"/>
                <a:sym typeface="Roboto"/>
              </a:rPr>
              <a:t>Phân</a:t>
            </a:r>
            <a:r>
              <a:rPr lang="en-US" sz="2700" b="1" dirty="0">
                <a:solidFill>
                  <a:srgbClr val="3F3F3F"/>
                </a:solidFill>
                <a:latin typeface="Roboto"/>
                <a:ea typeface="Roboto"/>
                <a:cs typeface="Roboto"/>
                <a:sym typeface="Roboto"/>
              </a:rPr>
              <a:t> </a:t>
            </a:r>
            <a:r>
              <a:rPr lang="en-US" sz="2700" b="1" dirty="0" err="1">
                <a:solidFill>
                  <a:srgbClr val="3F3F3F"/>
                </a:solidFill>
                <a:latin typeface="Roboto"/>
                <a:ea typeface="Roboto"/>
                <a:cs typeface="Roboto"/>
                <a:sym typeface="Roboto"/>
              </a:rPr>
              <a:t>quyền</a:t>
            </a:r>
            <a:endParaRPr sz="2700" b="1" dirty="0">
              <a:solidFill>
                <a:srgbClr val="3F3F3F"/>
              </a:solidFill>
              <a:latin typeface="Roboto"/>
              <a:ea typeface="Roboto"/>
              <a:cs typeface="Roboto"/>
              <a:sym typeface="Roboto"/>
            </a:endParaRPr>
          </a:p>
        </p:txBody>
      </p:sp>
      <p:pic>
        <p:nvPicPr>
          <p:cNvPr id="141" name="Google Shape;141;p9"/>
          <p:cNvPicPr preferRelativeResize="0"/>
          <p:nvPr/>
        </p:nvPicPr>
        <p:blipFill rotWithShape="1">
          <a:blip r:embed="rId3">
            <a:alphaModFix/>
          </a:blip>
          <a:srcRect/>
          <a:stretch/>
        </p:blipFill>
        <p:spPr>
          <a:xfrm rot="6375178">
            <a:off x="10432312" y="-1210402"/>
            <a:ext cx="3108709" cy="242080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0"/>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1.Ràng buộc</a:t>
            </a:r>
            <a:endParaRPr sz="6000" b="1">
              <a:solidFill>
                <a:schemeClr val="accent1"/>
              </a:solidFill>
              <a:latin typeface="Roboto"/>
              <a:ea typeface="Roboto"/>
              <a:cs typeface="Roboto"/>
              <a:sym typeface="Roboto"/>
            </a:endParaRPr>
          </a:p>
        </p:txBody>
      </p:sp>
      <p:sp>
        <p:nvSpPr>
          <p:cNvPr id="147" name="Google Shape;147;p10"/>
          <p:cNvSpPr txBox="1"/>
          <p:nvPr/>
        </p:nvSpPr>
        <p:spPr>
          <a:xfrm>
            <a:off x="1567550" y="1576035"/>
            <a:ext cx="9927900" cy="1292621"/>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rgbClr val="3F3F3F"/>
              </a:buClr>
              <a:buSzPts val="2700"/>
              <a:buFont typeface="Roboto"/>
              <a:buChar char="●"/>
            </a:pPr>
            <a:r>
              <a:rPr lang="en-US" sz="2700" dirty="0" err="1">
                <a:solidFill>
                  <a:srgbClr val="3F3F3F"/>
                </a:solidFill>
                <a:latin typeface="Roboto"/>
                <a:ea typeface="Roboto"/>
                <a:cs typeface="Roboto"/>
                <a:sym typeface="Roboto"/>
              </a:rPr>
              <a:t>Ràng</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buộc</a:t>
            </a:r>
            <a:r>
              <a:rPr lang="en-US" sz="2700" dirty="0">
                <a:solidFill>
                  <a:srgbClr val="3F3F3F"/>
                </a:solidFill>
                <a:latin typeface="Roboto"/>
                <a:ea typeface="Roboto"/>
                <a:cs typeface="Roboto"/>
                <a:sym typeface="Roboto"/>
              </a:rPr>
              <a:t> </a:t>
            </a:r>
            <a:r>
              <a:rPr lang="en-US" sz="2700" b="1" dirty="0">
                <a:solidFill>
                  <a:srgbClr val="3F3F3F"/>
                </a:solidFill>
                <a:latin typeface="Roboto"/>
                <a:ea typeface="Roboto"/>
                <a:cs typeface="Roboto"/>
                <a:sym typeface="Roboto"/>
              </a:rPr>
              <a:t>PRIMARY KEY </a:t>
            </a:r>
            <a:r>
              <a:rPr lang="en-US" sz="2700" dirty="0" err="1">
                <a:solidFill>
                  <a:srgbClr val="3F3F3F"/>
                </a:solidFill>
                <a:latin typeface="Roboto"/>
                <a:ea typeface="Roboto"/>
                <a:cs typeface="Roboto"/>
                <a:sym typeface="Roboto"/>
              </a:rPr>
              <a:t>và</a:t>
            </a:r>
            <a:r>
              <a:rPr lang="en-US" sz="2700" dirty="0">
                <a:solidFill>
                  <a:srgbClr val="3F3F3F"/>
                </a:solidFill>
                <a:latin typeface="Roboto"/>
                <a:ea typeface="Roboto"/>
                <a:cs typeface="Roboto"/>
                <a:sym typeface="Roboto"/>
              </a:rPr>
              <a:t> </a:t>
            </a:r>
            <a:r>
              <a:rPr lang="en-US" sz="2700" b="1" dirty="0">
                <a:solidFill>
                  <a:srgbClr val="3F3F3F"/>
                </a:solidFill>
                <a:latin typeface="Roboto"/>
                <a:ea typeface="Roboto"/>
                <a:cs typeface="Roboto"/>
                <a:sym typeface="Roboto"/>
              </a:rPr>
              <a:t>FOREIGN KEY </a:t>
            </a:r>
            <a:r>
              <a:rPr lang="en-US" sz="2700" dirty="0" err="1">
                <a:solidFill>
                  <a:srgbClr val="3F3F3F"/>
                </a:solidFill>
                <a:latin typeface="Roboto"/>
                <a:ea typeface="Roboto"/>
                <a:cs typeface="Roboto"/>
                <a:sym typeface="Roboto"/>
              </a:rPr>
              <a:t>trong</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các</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bản</a:t>
            </a:r>
            <a:endParaRPr sz="2700" dirty="0">
              <a:solidFill>
                <a:srgbClr val="3F3F3F"/>
              </a:solidFill>
              <a:latin typeface="Roboto"/>
              <a:ea typeface="Roboto"/>
              <a:cs typeface="Roboto"/>
              <a:sym typeface="Roboto"/>
            </a:endParaRPr>
          </a:p>
          <a:p>
            <a:pPr marL="457200" marR="0" lvl="0" indent="-400050" algn="l" rtl="0">
              <a:spcBef>
                <a:spcPts val="0"/>
              </a:spcBef>
              <a:spcAft>
                <a:spcPts val="0"/>
              </a:spcAft>
              <a:buClr>
                <a:srgbClr val="3F3F3F"/>
              </a:buClr>
              <a:buSzPts val="2700"/>
              <a:buFont typeface="Roboto"/>
              <a:buChar char="●"/>
            </a:pPr>
            <a:r>
              <a:rPr lang="en-US" sz="2700" dirty="0" err="1">
                <a:solidFill>
                  <a:srgbClr val="3F3F3F"/>
                </a:solidFill>
                <a:latin typeface="Roboto"/>
                <a:ea typeface="Roboto"/>
                <a:cs typeface="Roboto"/>
                <a:sym typeface="Roboto"/>
              </a:rPr>
              <a:t>Ràng</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buộc</a:t>
            </a:r>
            <a:r>
              <a:rPr lang="en-US" sz="2700" dirty="0">
                <a:solidFill>
                  <a:srgbClr val="3F3F3F"/>
                </a:solidFill>
                <a:latin typeface="Roboto"/>
                <a:ea typeface="Roboto"/>
                <a:cs typeface="Roboto"/>
                <a:sym typeface="Roboto"/>
              </a:rPr>
              <a:t> null/not null, check,  </a:t>
            </a:r>
            <a:r>
              <a:rPr lang="en-US" sz="2700" dirty="0" err="1">
                <a:solidFill>
                  <a:srgbClr val="3F3F3F"/>
                </a:solidFill>
                <a:latin typeface="Roboto"/>
                <a:ea typeface="Roboto"/>
                <a:cs typeface="Roboto"/>
                <a:sym typeface="Roboto"/>
              </a:rPr>
              <a:t>cho</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các</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thuộc</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tính</a:t>
            </a:r>
            <a:r>
              <a:rPr lang="en-US" sz="2700" dirty="0">
                <a:solidFill>
                  <a:srgbClr val="3F3F3F"/>
                </a:solidFill>
                <a:latin typeface="Roboto"/>
                <a:ea typeface="Roboto"/>
                <a:cs typeface="Roboto"/>
                <a:sym typeface="Roboto"/>
              </a:rPr>
              <a:t>.</a:t>
            </a:r>
            <a:endParaRPr sz="2700" dirty="0">
              <a:solidFill>
                <a:srgbClr val="3F3F3F"/>
              </a:solidFill>
              <a:latin typeface="Roboto"/>
              <a:ea typeface="Roboto"/>
              <a:cs typeface="Roboto"/>
              <a:sym typeface="Roboto"/>
            </a:endParaRPr>
          </a:p>
          <a:p>
            <a:pPr marL="0" lvl="0" indent="0" algn="l" rtl="0">
              <a:spcBef>
                <a:spcPts val="0"/>
              </a:spcBef>
              <a:spcAft>
                <a:spcPts val="0"/>
              </a:spcAft>
              <a:buNone/>
            </a:pPr>
            <a:endParaRPr sz="2400" b="1" dirty="0">
              <a:solidFill>
                <a:srgbClr val="3F3F3F"/>
              </a:solidFill>
              <a:latin typeface="Roboto"/>
              <a:ea typeface="Roboto"/>
              <a:cs typeface="Roboto"/>
              <a:sym typeface="Roboto"/>
            </a:endParaRPr>
          </a:p>
        </p:txBody>
      </p:sp>
      <p:pic>
        <p:nvPicPr>
          <p:cNvPr id="148" name="Google Shape;148;p10"/>
          <p:cNvPicPr preferRelativeResize="0"/>
          <p:nvPr/>
        </p:nvPicPr>
        <p:blipFill rotWithShape="1">
          <a:blip r:embed="rId3">
            <a:alphaModFix/>
          </a:blip>
          <a:srcRect/>
          <a:stretch/>
        </p:blipFill>
        <p:spPr>
          <a:xfrm rot="6375178">
            <a:off x="10432312" y="-1210402"/>
            <a:ext cx="3108709" cy="242080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7"/>
                                        </p:tgtEl>
                                      </p:cBhvr>
                                    </p:animEffect>
                                    <p:set>
                                      <p:cBhvr>
                                        <p:cTn id="12" dur="1" fill="hold">
                                          <p:stCondLst>
                                            <p:cond delay="500"/>
                                          </p:stCondLst>
                                        </p:cTn>
                                        <p:tgtEl>
                                          <p:spTgt spid="1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199fec97ff3_0_3"/>
          <p:cNvSpPr txBox="1">
            <a:spLocks noGrp="1"/>
          </p:cNvSpPr>
          <p:nvPr>
            <p:ph type="title"/>
          </p:nvPr>
        </p:nvSpPr>
        <p:spPr>
          <a:xfrm>
            <a:off x="1567542" y="274639"/>
            <a:ext cx="10188900"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1.Ràng buộc</a:t>
            </a:r>
            <a:endParaRPr sz="6000" b="1">
              <a:solidFill>
                <a:schemeClr val="accent1"/>
              </a:solidFill>
              <a:latin typeface="Roboto"/>
              <a:ea typeface="Roboto"/>
              <a:cs typeface="Roboto"/>
              <a:sym typeface="Roboto"/>
            </a:endParaRPr>
          </a:p>
        </p:txBody>
      </p:sp>
      <p:sp>
        <p:nvSpPr>
          <p:cNvPr id="154" name="Google Shape;154;g199fec97ff3_0_3"/>
          <p:cNvSpPr txBox="1"/>
          <p:nvPr/>
        </p:nvSpPr>
        <p:spPr>
          <a:xfrm>
            <a:off x="1567550" y="1576035"/>
            <a:ext cx="9927900" cy="1293000"/>
          </a:xfrm>
          <a:prstGeom prst="rect">
            <a:avLst/>
          </a:prstGeom>
          <a:noFill/>
          <a:ln>
            <a:noFill/>
          </a:ln>
        </p:spPr>
        <p:txBody>
          <a:bodyPr spcFirstLastPara="1" wrap="square" lIns="91425" tIns="45700" rIns="91425" bIns="45700" anchor="t" anchorCtr="0">
            <a:spAutoFit/>
          </a:bodyPr>
          <a:lstStyle/>
          <a:p>
            <a:pPr marL="457200" marR="0" lvl="0" indent="-400050" algn="l" rtl="0">
              <a:spcBef>
                <a:spcPts val="0"/>
              </a:spcBef>
              <a:spcAft>
                <a:spcPts val="0"/>
              </a:spcAft>
              <a:buClr>
                <a:srgbClr val="3F3F3F"/>
              </a:buClr>
              <a:buSzPts val="2700"/>
              <a:buFont typeface="Roboto"/>
              <a:buChar char="-"/>
            </a:pPr>
            <a:r>
              <a:rPr lang="en-US" sz="2700" dirty="0" err="1">
                <a:solidFill>
                  <a:srgbClr val="3F3F3F"/>
                </a:solidFill>
                <a:latin typeface="Roboto"/>
                <a:ea typeface="Roboto"/>
                <a:cs typeface="Roboto"/>
                <a:sym typeface="Roboto"/>
              </a:rPr>
              <a:t>Ràng</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buộc</a:t>
            </a:r>
            <a:r>
              <a:rPr lang="en-US" sz="2700" dirty="0">
                <a:solidFill>
                  <a:srgbClr val="3F3F3F"/>
                </a:solidFill>
                <a:latin typeface="Roboto"/>
                <a:ea typeface="Roboto"/>
                <a:cs typeface="Roboto"/>
                <a:sym typeface="Roboto"/>
              </a:rPr>
              <a:t> </a:t>
            </a:r>
            <a:r>
              <a:rPr lang="en-US" sz="2700" b="1" dirty="0">
                <a:solidFill>
                  <a:srgbClr val="3F3F3F"/>
                </a:solidFill>
                <a:latin typeface="Roboto"/>
                <a:ea typeface="Roboto"/>
                <a:cs typeface="Roboto"/>
                <a:sym typeface="Roboto"/>
              </a:rPr>
              <a:t>PRIMARY KEY </a:t>
            </a:r>
            <a:r>
              <a:rPr lang="en-US" sz="2700" dirty="0" err="1">
                <a:solidFill>
                  <a:srgbClr val="3F3F3F"/>
                </a:solidFill>
                <a:latin typeface="Roboto"/>
                <a:ea typeface="Roboto"/>
                <a:cs typeface="Roboto"/>
                <a:sym typeface="Roboto"/>
              </a:rPr>
              <a:t>và</a:t>
            </a:r>
            <a:r>
              <a:rPr lang="en-US" sz="2700" dirty="0">
                <a:solidFill>
                  <a:srgbClr val="3F3F3F"/>
                </a:solidFill>
                <a:latin typeface="Roboto"/>
                <a:ea typeface="Roboto"/>
                <a:cs typeface="Roboto"/>
                <a:sym typeface="Roboto"/>
              </a:rPr>
              <a:t> </a:t>
            </a:r>
            <a:r>
              <a:rPr lang="en-US" sz="2700" b="1" dirty="0">
                <a:solidFill>
                  <a:srgbClr val="3F3F3F"/>
                </a:solidFill>
                <a:latin typeface="Roboto"/>
                <a:ea typeface="Roboto"/>
                <a:cs typeface="Roboto"/>
                <a:sym typeface="Roboto"/>
              </a:rPr>
              <a:t>FOREIGN KEY </a:t>
            </a:r>
            <a:r>
              <a:rPr lang="en-US" sz="2700" dirty="0" err="1">
                <a:solidFill>
                  <a:srgbClr val="3F3F3F"/>
                </a:solidFill>
                <a:latin typeface="Roboto"/>
                <a:ea typeface="Roboto"/>
                <a:cs typeface="Roboto"/>
                <a:sym typeface="Roboto"/>
              </a:rPr>
              <a:t>trong</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các</a:t>
            </a:r>
            <a:r>
              <a:rPr lang="en-US" sz="2700" dirty="0">
                <a:solidFill>
                  <a:srgbClr val="3F3F3F"/>
                </a:solidFill>
                <a:latin typeface="Roboto"/>
                <a:ea typeface="Roboto"/>
                <a:cs typeface="Roboto"/>
                <a:sym typeface="Roboto"/>
              </a:rPr>
              <a:t> </a:t>
            </a:r>
            <a:r>
              <a:rPr lang="en-US" sz="2700" dirty="0" err="1">
                <a:solidFill>
                  <a:srgbClr val="3F3F3F"/>
                </a:solidFill>
                <a:latin typeface="Roboto"/>
                <a:ea typeface="Roboto"/>
                <a:cs typeface="Roboto"/>
                <a:sym typeface="Roboto"/>
              </a:rPr>
              <a:t>bản</a:t>
            </a:r>
            <a:endParaRPr sz="2700" dirty="0">
              <a:solidFill>
                <a:srgbClr val="3F3F3F"/>
              </a:solidFill>
              <a:latin typeface="Roboto"/>
              <a:ea typeface="Roboto"/>
              <a:cs typeface="Roboto"/>
              <a:sym typeface="Roboto"/>
            </a:endParaRPr>
          </a:p>
          <a:p>
            <a:pPr marL="457200" lvl="0" indent="0" algn="l" rtl="0">
              <a:spcBef>
                <a:spcPts val="0"/>
              </a:spcBef>
              <a:spcAft>
                <a:spcPts val="0"/>
              </a:spcAft>
              <a:buNone/>
            </a:pPr>
            <a:r>
              <a:rPr lang="en-US" sz="2700" b="1" dirty="0" err="1">
                <a:solidFill>
                  <a:srgbClr val="3F3F3F"/>
                </a:solidFill>
                <a:latin typeface="Roboto"/>
                <a:ea typeface="Roboto"/>
                <a:cs typeface="Roboto"/>
                <a:sym typeface="Roboto"/>
              </a:rPr>
              <a:t>Vd</a:t>
            </a:r>
            <a:r>
              <a:rPr lang="en-US" sz="2700" b="1" dirty="0">
                <a:solidFill>
                  <a:srgbClr val="3F3F3F"/>
                </a:solidFill>
                <a:latin typeface="Roboto"/>
                <a:ea typeface="Roboto"/>
                <a:cs typeface="Roboto"/>
                <a:sym typeface="Roboto"/>
              </a:rPr>
              <a:t>:</a:t>
            </a:r>
            <a:endParaRPr sz="2700" b="1" dirty="0">
              <a:solidFill>
                <a:srgbClr val="3F3F3F"/>
              </a:solidFill>
              <a:latin typeface="Roboto"/>
              <a:ea typeface="Roboto"/>
              <a:cs typeface="Roboto"/>
              <a:sym typeface="Roboto"/>
            </a:endParaRPr>
          </a:p>
          <a:p>
            <a:pPr marL="0" lvl="0" indent="0" algn="l" rtl="0">
              <a:spcBef>
                <a:spcPts val="0"/>
              </a:spcBef>
              <a:spcAft>
                <a:spcPts val="0"/>
              </a:spcAft>
              <a:buNone/>
            </a:pPr>
            <a:endParaRPr sz="2400" b="1" dirty="0">
              <a:solidFill>
                <a:srgbClr val="3F3F3F"/>
              </a:solidFill>
              <a:latin typeface="Roboto"/>
              <a:ea typeface="Roboto"/>
              <a:cs typeface="Roboto"/>
              <a:sym typeface="Roboto"/>
            </a:endParaRPr>
          </a:p>
        </p:txBody>
      </p:sp>
      <p:pic>
        <p:nvPicPr>
          <p:cNvPr id="155" name="Google Shape;155;g199fec97ff3_0_3"/>
          <p:cNvPicPr preferRelativeResize="0"/>
          <p:nvPr/>
        </p:nvPicPr>
        <p:blipFill rotWithShape="1">
          <a:blip r:embed="rId3">
            <a:alphaModFix/>
          </a:blip>
          <a:srcRect/>
          <a:stretch/>
        </p:blipFill>
        <p:spPr>
          <a:xfrm rot="6375177">
            <a:off x="10432314" y="-1210401"/>
            <a:ext cx="3108707" cy="2420804"/>
          </a:xfrm>
          <a:prstGeom prst="rect">
            <a:avLst/>
          </a:prstGeom>
          <a:noFill/>
          <a:ln>
            <a:noFill/>
          </a:ln>
        </p:spPr>
      </p:pic>
      <p:graphicFrame>
        <p:nvGraphicFramePr>
          <p:cNvPr id="156" name="Google Shape;156;g199fec97ff3_0_3"/>
          <p:cNvGraphicFramePr/>
          <p:nvPr>
            <p:extLst>
              <p:ext uri="{D42A27DB-BD31-4B8C-83A1-F6EECF244321}">
                <p14:modId xmlns:p14="http://schemas.microsoft.com/office/powerpoint/2010/main" val="4131669608"/>
              </p:ext>
            </p:extLst>
          </p:nvPr>
        </p:nvGraphicFramePr>
        <p:xfrm>
          <a:off x="266700" y="2476500"/>
          <a:ext cx="11477450" cy="3662000"/>
        </p:xfrm>
        <a:graphic>
          <a:graphicData uri="http://schemas.openxmlformats.org/drawingml/2006/table">
            <a:tbl>
              <a:tblPr>
                <a:noFill/>
                <a:tableStyleId>{92A778CA-57B1-411E-910D-ECAE4F04A9FA}</a:tableStyleId>
              </a:tblPr>
              <a:tblGrid>
                <a:gridCol w="4992225">
                  <a:extLst>
                    <a:ext uri="{9D8B030D-6E8A-4147-A177-3AD203B41FA5}">
                      <a16:colId xmlns:a16="http://schemas.microsoft.com/office/drawing/2014/main" val="20000"/>
                    </a:ext>
                  </a:extLst>
                </a:gridCol>
                <a:gridCol w="6485225">
                  <a:extLst>
                    <a:ext uri="{9D8B030D-6E8A-4147-A177-3AD203B41FA5}">
                      <a16:colId xmlns:a16="http://schemas.microsoft.com/office/drawing/2014/main" val="20001"/>
                    </a:ext>
                  </a:extLst>
                </a:gridCol>
              </a:tblGrid>
              <a:tr h="3662000">
                <a:tc>
                  <a:txBody>
                    <a:bodyPr/>
                    <a:lstStyle/>
                    <a:p>
                      <a:pPr marL="0" marR="0">
                        <a:lnSpc>
                          <a:spcPct val="107000"/>
                        </a:lnSpc>
                        <a:spcBef>
                          <a:spcPts val="0"/>
                        </a:spcBef>
                        <a:spcAft>
                          <a:spcPts val="0"/>
                        </a:spcAft>
                      </a:pPr>
                      <a:r>
                        <a:rPr lang="en-US" sz="11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CREATE</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TABLE</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CongViec</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idCV</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nchar</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CONSTRAINT</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PK_CongViec</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PRIMARY</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KEY</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TenCV</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nvarchar</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LuongTheoGio</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float</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CONSTRAINT</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CK_Luong_CV</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CHECK </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1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LuongTheoGio</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&gt;</a:t>
                      </a:r>
                      <a:r>
                        <a:rPr lang="en-US" sz="11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a:t>
                      </a:r>
                      <a:r>
                        <a:rPr lang="en-US" sz="11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95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1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CREATE</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TABLE</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NhanVien</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idNV</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nchar</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CONSTRAINT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PK_NhanVien</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PRIMARY</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KEY</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idCV</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nchar</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CONSTRAINT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FK_NhanVien_CV</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FOREIGN</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KEY</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REFERENCES</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CongViec</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idCV</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Ho_Ten</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nvarchar</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NOT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NULL,</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NgaySinh</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date</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NOT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NULL</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CONSTRAINT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CK_ngaysinh_NV</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CHECK </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FF00FF"/>
                          </a:solidFill>
                          <a:effectLst/>
                          <a:latin typeface="Consolas" panose="020B0609020204030204" pitchFamily="49" charset="0"/>
                          <a:ea typeface="Times New Roman" panose="02020603050405020304" pitchFamily="18" charset="0"/>
                          <a:cs typeface="Consolas" panose="020B0609020204030204" pitchFamily="49" charset="0"/>
                        </a:rPr>
                        <a:t>DATEDIFF</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FF00FF"/>
                          </a:solidFill>
                          <a:effectLst/>
                          <a:latin typeface="Consolas" panose="020B0609020204030204" pitchFamily="49" charset="0"/>
                          <a:ea typeface="Times New Roman" panose="02020603050405020304" pitchFamily="18" charset="0"/>
                          <a:cs typeface="Consolas" panose="020B0609020204030204" pitchFamily="49" charset="0"/>
                        </a:rPr>
                        <a:t>YEAR</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NgaySinh</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FF00FF"/>
                          </a:solidFill>
                          <a:effectLst/>
                          <a:latin typeface="Consolas" panose="020B0609020204030204" pitchFamily="49" charset="0"/>
                          <a:ea typeface="Times New Roman" panose="02020603050405020304" pitchFamily="18" charset="0"/>
                          <a:cs typeface="Consolas" panose="020B0609020204030204" pitchFamily="49" charset="0"/>
                        </a:rPr>
                        <a:t>GETDATE</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&gt;=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18</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DiaChi</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nvarchar</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GioiTinh</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nvarchar</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soDT_NV</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nchar</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NOT</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NULL,</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HinhAnh</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image</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TrangThai</a:t>
                      </a:r>
                      <a:r>
                        <a:rPr lang="en-US" sz="11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1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nvarchar</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100" kern="0" dirty="0">
                          <a:solidFill>
                            <a:srgbClr val="FF00FF"/>
                          </a:solidFill>
                          <a:effectLst/>
                          <a:latin typeface="Consolas" panose="020B0609020204030204" pitchFamily="49" charset="0"/>
                          <a:ea typeface="Times New Roman" panose="02020603050405020304" pitchFamily="18" charset="0"/>
                          <a:cs typeface="Consolas" panose="020B0609020204030204" pitchFamily="49" charset="0"/>
                        </a:rPr>
                        <a:t>max</a:t>
                      </a: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1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1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sp>
        <p:nvSpPr>
          <p:cNvPr id="161" name="Google Shape;161;g199fec97ff3_0_3"/>
          <p:cNvSpPr/>
          <p:nvPr/>
        </p:nvSpPr>
        <p:spPr>
          <a:xfrm>
            <a:off x="5329085" y="2806754"/>
            <a:ext cx="5958348" cy="398562"/>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1;g199fec97ff3_0_3"/>
          <p:cNvSpPr/>
          <p:nvPr/>
        </p:nvSpPr>
        <p:spPr>
          <a:xfrm>
            <a:off x="1242650" y="2635044"/>
            <a:ext cx="3859375" cy="228773"/>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54"/>
                                        </p:tgtEl>
                                      </p:cBhvr>
                                    </p:animEffect>
                                    <p:set>
                                      <p:cBhvr>
                                        <p:cTn id="12" dur="1" fill="hold">
                                          <p:stCondLst>
                                            <p:cond delay="500"/>
                                          </p:stCondLst>
                                        </p:cTn>
                                        <p:tgtEl>
                                          <p:spTgt spid="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1"/>
          <p:cNvSpPr txBox="1">
            <a:spLocks noGrp="1"/>
          </p:cNvSpPr>
          <p:nvPr>
            <p:ph type="title"/>
          </p:nvPr>
        </p:nvSpPr>
        <p:spPr>
          <a:xfrm>
            <a:off x="1567542" y="274639"/>
            <a:ext cx="10188900"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1.Ràng buộc</a:t>
            </a:r>
            <a:endParaRPr b="1">
              <a:latin typeface="Roboto"/>
              <a:ea typeface="Roboto"/>
              <a:cs typeface="Roboto"/>
              <a:sym typeface="Roboto"/>
            </a:endParaRPr>
          </a:p>
        </p:txBody>
      </p:sp>
      <p:pic>
        <p:nvPicPr>
          <p:cNvPr id="5" name="Picture 4"/>
          <p:cNvPicPr/>
          <p:nvPr/>
        </p:nvPicPr>
        <p:blipFill>
          <a:blip r:embed="rId3"/>
          <a:stretch>
            <a:fillRect/>
          </a:stretch>
        </p:blipFill>
        <p:spPr>
          <a:xfrm>
            <a:off x="791036" y="1417639"/>
            <a:ext cx="10876915" cy="501265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2"/>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1.Ràng buộc</a:t>
            </a:r>
            <a:endParaRPr b="1">
              <a:latin typeface="Roboto"/>
              <a:ea typeface="Roboto"/>
              <a:cs typeface="Roboto"/>
              <a:sym typeface="Roboto"/>
            </a:endParaRPr>
          </a:p>
        </p:txBody>
      </p:sp>
      <p:sp>
        <p:nvSpPr>
          <p:cNvPr id="173" name="Google Shape;173;p12"/>
          <p:cNvSpPr txBox="1"/>
          <p:nvPr/>
        </p:nvSpPr>
        <p:spPr>
          <a:xfrm>
            <a:off x="1567542" y="1417639"/>
            <a:ext cx="919245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Một</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số</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ràng</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buộc</a:t>
            </a:r>
            <a:r>
              <a:rPr lang="en-US" sz="2400" dirty="0">
                <a:solidFill>
                  <a:srgbClr val="3F3F3F"/>
                </a:solidFill>
                <a:latin typeface="Roboto"/>
                <a:ea typeface="Roboto"/>
                <a:cs typeface="Roboto"/>
                <a:sym typeface="Roboto"/>
              </a:rPr>
              <a:t> not </a:t>
            </a:r>
            <a:r>
              <a:rPr lang="en-US" sz="2400" dirty="0" err="1">
                <a:solidFill>
                  <a:srgbClr val="3F3F3F"/>
                </a:solidFill>
                <a:latin typeface="Roboto"/>
                <a:ea typeface="Roboto"/>
                <a:cs typeface="Roboto"/>
                <a:sym typeface="Roboto"/>
              </a:rPr>
              <a:t>null,check</a:t>
            </a:r>
            <a:endParaRPr dirty="0"/>
          </a:p>
        </p:txBody>
      </p:sp>
      <p:graphicFrame>
        <p:nvGraphicFramePr>
          <p:cNvPr id="174" name="Google Shape;174;p12"/>
          <p:cNvGraphicFramePr/>
          <p:nvPr>
            <p:extLst>
              <p:ext uri="{D42A27DB-BD31-4B8C-83A1-F6EECF244321}">
                <p14:modId xmlns:p14="http://schemas.microsoft.com/office/powerpoint/2010/main" val="3968196920"/>
              </p:ext>
            </p:extLst>
          </p:nvPr>
        </p:nvGraphicFramePr>
        <p:xfrm>
          <a:off x="723900" y="2039750"/>
          <a:ext cx="10977250" cy="3977275"/>
        </p:xfrm>
        <a:graphic>
          <a:graphicData uri="http://schemas.openxmlformats.org/drawingml/2006/table">
            <a:tbl>
              <a:tblPr>
                <a:noFill/>
                <a:tableStyleId>{92A778CA-57B1-411E-910D-ECAE4F04A9FA}</a:tableStyleId>
              </a:tblPr>
              <a:tblGrid>
                <a:gridCol w="5488625">
                  <a:extLst>
                    <a:ext uri="{9D8B030D-6E8A-4147-A177-3AD203B41FA5}">
                      <a16:colId xmlns:a16="http://schemas.microsoft.com/office/drawing/2014/main" val="20000"/>
                    </a:ext>
                  </a:extLst>
                </a:gridCol>
                <a:gridCol w="5488625">
                  <a:extLst>
                    <a:ext uri="{9D8B030D-6E8A-4147-A177-3AD203B41FA5}">
                      <a16:colId xmlns:a16="http://schemas.microsoft.com/office/drawing/2014/main" val="20001"/>
                    </a:ext>
                  </a:extLst>
                </a:gridCol>
              </a:tblGrid>
              <a:tr h="3977275">
                <a:tc>
                  <a:txBody>
                    <a:bodyPr/>
                    <a:lstStyle/>
                    <a:p>
                      <a:pPr marL="0" marR="0">
                        <a:lnSpc>
                          <a:spcPct val="107000"/>
                        </a:lnSpc>
                        <a:spcBef>
                          <a:spcPts val="0"/>
                        </a:spcBef>
                        <a:spcAft>
                          <a:spcPts val="0"/>
                        </a:spcAft>
                      </a:pPr>
                      <a:r>
                        <a:rPr lang="en-US" sz="16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CREATE</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TABLE</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KhachHang</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idKH</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nchar</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CONSTRAINT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PK_KhachHang</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PRIMARY</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KEY</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TenKH</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nvarchar</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NOT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NULL,</a:t>
                      </a:r>
                      <a:endParaRPr lang="en-US"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soDT_KH</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nchar</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NOT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NULL,</a:t>
                      </a:r>
                      <a:endParaRPr lang="en-US"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DiaChi</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 </a:t>
                      </a:r>
                      <a:r>
                        <a:rPr lang="en-US" sz="1600" kern="0" dirty="0" err="1">
                          <a:solidFill>
                            <a:srgbClr val="0000FF"/>
                          </a:solidFill>
                          <a:effectLst/>
                          <a:latin typeface="Consolas" panose="020B0609020204030204" pitchFamily="49" charset="0"/>
                          <a:ea typeface="Times New Roman" panose="02020603050405020304" pitchFamily="18" charset="0"/>
                          <a:cs typeface="Consolas" panose="020B0609020204030204" pitchFamily="49" charset="0"/>
                        </a:rPr>
                        <a:t>nvarchar</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r>
                        <a:rPr lang="en-US" sz="1600" kern="0" dirty="0">
                          <a:solidFill>
                            <a:srgbClr val="000000"/>
                          </a:solidFill>
                          <a:effectLst/>
                          <a:latin typeface="Consolas" panose="020B0609020204030204" pitchFamily="49" charset="0"/>
                          <a:ea typeface="Times New Roman" panose="02020603050405020304" pitchFamily="18" charset="0"/>
                          <a:cs typeface="Consolas" panose="020B0609020204030204" pitchFamily="49" charset="0"/>
                        </a:rPr>
                        <a:t>100</a:t>
                      </a: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600" kern="0" dirty="0">
                          <a:solidFill>
                            <a:srgbClr val="808080"/>
                          </a:solidFill>
                          <a:effectLst/>
                          <a:latin typeface="Consolas" panose="020B0609020204030204" pitchFamily="49" charset="0"/>
                          <a:ea typeface="Times New Roman" panose="02020603050405020304" pitchFamily="18" charset="0"/>
                          <a:cs typeface="Consolas" panose="020B0609020204030204" pitchFamily="49" charset="0"/>
                        </a:rPr>
                        <a:t>)</a:t>
                      </a:r>
                      <a:endParaRPr lang="en-US" sz="16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2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CREATE</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TABLE</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CongViec</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idCV</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nchar</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CONSTRAINT</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PK_CongViec</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PRIMARY</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KEY</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TenCV</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nvarchar</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100</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NOT</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NULL,</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LuongTheoGio</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float</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CONSTRAINT</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CK_Luong_CV</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rPr>
                        <a:t>CHECK </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200" kern="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LuongTheoGio</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&gt;</a:t>
                      </a:r>
                      <a:r>
                        <a:rPr lang="en-US" sz="12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0</a:t>
                      </a: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200" kern="0" dirty="0">
                          <a:solidFill>
                            <a:srgbClr val="80808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2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bl>
          </a:graphicData>
        </a:graphic>
      </p:graphicFrame>
      <p:sp>
        <p:nvSpPr>
          <p:cNvPr id="176" name="Google Shape;176;p12"/>
          <p:cNvSpPr/>
          <p:nvPr/>
        </p:nvSpPr>
        <p:spPr>
          <a:xfrm>
            <a:off x="1638300" y="2857500"/>
            <a:ext cx="3371850" cy="442137"/>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2"/>
          <p:cNvSpPr/>
          <p:nvPr/>
        </p:nvSpPr>
        <p:spPr>
          <a:xfrm>
            <a:off x="6286500" y="2622606"/>
            <a:ext cx="4716780" cy="399698"/>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73"/>
                                        </p:tgtEl>
                                      </p:cBhvr>
                                    </p:animEffect>
                                    <p:set>
                                      <p:cBhvr>
                                        <p:cTn id="12" dur="1" fill="hold">
                                          <p:stCondLst>
                                            <p:cond delay="500"/>
                                          </p:stCondLst>
                                        </p:cTn>
                                        <p:tgtEl>
                                          <p:spTgt spid="1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4"/>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2.Trigger</a:t>
            </a:r>
            <a:endParaRPr b="1">
              <a:latin typeface="Roboto"/>
              <a:ea typeface="Roboto"/>
              <a:cs typeface="Roboto"/>
              <a:sym typeface="Roboto"/>
            </a:endParaRPr>
          </a:p>
        </p:txBody>
      </p:sp>
      <p:sp>
        <p:nvSpPr>
          <p:cNvPr id="206" name="Google Shape;206;p14"/>
          <p:cNvSpPr txBox="1"/>
          <p:nvPr/>
        </p:nvSpPr>
        <p:spPr>
          <a:xfrm>
            <a:off x="1567542" y="1417639"/>
            <a:ext cx="99277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Roboto"/>
                <a:ea typeface="Roboto"/>
                <a:cs typeface="Roboto"/>
                <a:sym typeface="Roboto"/>
              </a:rPr>
              <a:t>Một số trigger trong cơ sở dữ liệu</a:t>
            </a:r>
            <a:r>
              <a:rPr lang="en-US" sz="2400">
                <a:solidFill>
                  <a:srgbClr val="3F3F3F"/>
                </a:solidFill>
                <a:latin typeface="Roboto"/>
                <a:ea typeface="Roboto"/>
                <a:cs typeface="Roboto"/>
                <a:sym typeface="Roboto"/>
              </a:rPr>
              <a:t>:</a:t>
            </a:r>
            <a:endParaRPr/>
          </a:p>
        </p:txBody>
      </p:sp>
      <p:pic>
        <p:nvPicPr>
          <p:cNvPr id="207" name="Google Shape;207;p14"/>
          <p:cNvPicPr preferRelativeResize="0"/>
          <p:nvPr/>
        </p:nvPicPr>
        <p:blipFill rotWithShape="1">
          <a:blip r:embed="rId3">
            <a:alphaModFix/>
          </a:blip>
          <a:srcRect/>
          <a:stretch/>
        </p:blipFill>
        <p:spPr>
          <a:xfrm rot="6375178">
            <a:off x="10432312" y="-1210402"/>
            <a:ext cx="3108709" cy="2420806"/>
          </a:xfrm>
          <a:prstGeom prst="rect">
            <a:avLst/>
          </a:prstGeom>
          <a:noFill/>
          <a:ln>
            <a:noFill/>
          </a:ln>
        </p:spPr>
      </p:pic>
      <p:pic>
        <p:nvPicPr>
          <p:cNvPr id="4" name="Picture 3">
            <a:extLst>
              <a:ext uri="{FF2B5EF4-FFF2-40B4-BE49-F238E27FC236}">
                <a16:creationId xmlns:a16="http://schemas.microsoft.com/office/drawing/2014/main" id="{69DC9964-870B-1799-1C15-F2D43571642A}"/>
              </a:ext>
            </a:extLst>
          </p:cNvPr>
          <p:cNvPicPr>
            <a:picLocks noChangeAspect="1"/>
          </p:cNvPicPr>
          <p:nvPr/>
        </p:nvPicPr>
        <p:blipFill>
          <a:blip r:embed="rId4"/>
          <a:stretch>
            <a:fillRect/>
          </a:stretch>
        </p:blipFill>
        <p:spPr>
          <a:xfrm>
            <a:off x="2180615" y="2212461"/>
            <a:ext cx="8260987" cy="31759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500"/>
                                        <p:tgtEl>
                                          <p:spTgt spid="2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6"/>
                                        </p:tgtEl>
                                      </p:cBhvr>
                                    </p:animEffect>
                                    <p:set>
                                      <p:cBhvr>
                                        <p:cTn id="12" dur="1" fill="hold">
                                          <p:stCondLst>
                                            <p:cond delay="500"/>
                                          </p:stCondLst>
                                        </p:cTn>
                                        <p:tgtEl>
                                          <p:spTgt spid="2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5"/>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dirty="0">
                <a:solidFill>
                  <a:srgbClr val="E49140"/>
                </a:solidFill>
              </a:rPr>
              <a:t>2.Trigger</a:t>
            </a:r>
            <a:endParaRPr sz="6000" b="1" dirty="0">
              <a:latin typeface="Roboto"/>
              <a:ea typeface="Roboto"/>
              <a:cs typeface="Roboto"/>
              <a:sym typeface="Roboto"/>
            </a:endParaRPr>
          </a:p>
        </p:txBody>
      </p:sp>
      <p:sp>
        <p:nvSpPr>
          <p:cNvPr id="214" name="Google Shape;214;p15"/>
          <p:cNvSpPr txBox="1"/>
          <p:nvPr/>
        </p:nvSpPr>
        <p:spPr>
          <a:xfrm>
            <a:off x="1611085" y="1103041"/>
            <a:ext cx="9927772" cy="369291"/>
          </a:xfrm>
          <a:prstGeom prst="rect">
            <a:avLst/>
          </a:prstGeom>
          <a:noFill/>
          <a:ln>
            <a:noFill/>
          </a:ln>
        </p:spPr>
        <p:txBody>
          <a:bodyPr spcFirstLastPara="1" wrap="square" lIns="91425" tIns="45700" rIns="91425" bIns="45700" anchor="t" anchorCtr="0">
            <a:spAutoFit/>
          </a:bodyPr>
          <a:lstStyle/>
          <a:p>
            <a:pPr lvl="0"/>
            <a:r>
              <a:rPr lang="en-US" sz="1800" b="1" dirty="0">
                <a:solidFill>
                  <a:srgbClr val="3F3F3F"/>
                </a:solidFill>
                <a:latin typeface="Times New Roman" panose="02020603050405020304" pitchFamily="18" charset="0"/>
                <a:ea typeface="Roboto"/>
                <a:cs typeface="Times New Roman" panose="02020603050405020304" pitchFamily="18" charset="0"/>
                <a:sym typeface="Roboto"/>
              </a:rPr>
              <a:t>VD: </a:t>
            </a:r>
            <a:r>
              <a:rPr lang="en-US" sz="1800" dirty="0">
                <a:latin typeface="Times New Roman" panose="02020603050405020304" pitchFamily="18" charset="0"/>
                <a:cs typeface="Times New Roman" panose="02020603050405020304" pitchFamily="18" charset="0"/>
              </a:rPr>
              <a:t>Trigger </a:t>
            </a:r>
            <a:r>
              <a:rPr lang="en-US" sz="1800" dirty="0" err="1">
                <a:latin typeface="Times New Roman" panose="02020603050405020304" pitchFamily="18" charset="0"/>
                <a:cs typeface="Times New Roman" panose="02020603050405020304" pitchFamily="18" charset="0"/>
              </a:rPr>
              <a:t>cập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nhập</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lượng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điện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thoại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khi</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xóa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hóa</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đơn</a:t>
            </a:r>
            <a:endParaRPr sz="1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F36626F-3E51-7634-B531-2D37383F33A5}"/>
              </a:ext>
            </a:extLst>
          </p:cNvPr>
          <p:cNvPicPr>
            <a:picLocks noChangeAspect="1"/>
          </p:cNvPicPr>
          <p:nvPr/>
        </p:nvPicPr>
        <p:blipFill>
          <a:blip r:embed="rId3"/>
          <a:stretch>
            <a:fillRect/>
          </a:stretch>
        </p:blipFill>
        <p:spPr>
          <a:xfrm>
            <a:off x="2612454" y="1511661"/>
            <a:ext cx="6379146" cy="50767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5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14"/>
                                        </p:tgtEl>
                                      </p:cBhvr>
                                    </p:animEffect>
                                    <p:set>
                                      <p:cBhvr>
                                        <p:cTn id="12" dur="1" fill="hold">
                                          <p:stCondLst>
                                            <p:cond delay="500"/>
                                          </p:stCondLst>
                                        </p:cTn>
                                        <p:tgtEl>
                                          <p:spTgt spid="2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7"/>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2.Trigger</a:t>
            </a:r>
            <a:endParaRPr sz="6000" b="1">
              <a:latin typeface="Roboto"/>
              <a:ea typeface="Roboto"/>
              <a:cs typeface="Roboto"/>
              <a:sym typeface="Roboto"/>
            </a:endParaRPr>
          </a:p>
        </p:txBody>
      </p:sp>
      <p:sp>
        <p:nvSpPr>
          <p:cNvPr id="236" name="Google Shape;236;p17"/>
          <p:cNvSpPr txBox="1"/>
          <p:nvPr/>
        </p:nvSpPr>
        <p:spPr>
          <a:xfrm>
            <a:off x="1567542" y="1417639"/>
            <a:ext cx="9927772" cy="338514"/>
          </a:xfrm>
          <a:prstGeom prst="rect">
            <a:avLst/>
          </a:prstGeom>
          <a:noFill/>
          <a:ln>
            <a:noFill/>
          </a:ln>
        </p:spPr>
        <p:txBody>
          <a:bodyPr spcFirstLastPara="1" wrap="square" lIns="91425" tIns="45700" rIns="91425" bIns="45700" anchor="t" anchorCtr="0">
            <a:spAutoFit/>
          </a:bodyPr>
          <a:lstStyle/>
          <a:p>
            <a:r>
              <a:rPr lang="en-US" sz="1600" b="1" dirty="0">
                <a:solidFill>
                  <a:srgbClr val="3F3F3F"/>
                </a:solidFill>
                <a:latin typeface="Times New Roman" panose="02020603050405020304" pitchFamily="18" charset="0"/>
                <a:ea typeface="Roboto"/>
                <a:cs typeface="Times New Roman" panose="02020603050405020304" pitchFamily="18" charset="0"/>
                <a:sym typeface="Roboto"/>
              </a:rPr>
              <a:t>VD: </a:t>
            </a:r>
            <a:r>
              <a:rPr lang="en-US" sz="1600" b="1" dirty="0">
                <a:latin typeface="Times New Roman" panose="02020603050405020304" pitchFamily="18" charset="0"/>
                <a:cs typeface="Times New Roman" panose="02020603050405020304" pitchFamily="18" charset="0"/>
              </a:rPr>
              <a:t>Trigger </a:t>
            </a:r>
            <a:r>
              <a:rPr lang="en-US" sz="1600" b="1" dirty="0" err="1">
                <a:latin typeface="Times New Roman" panose="02020603050405020304" pitchFamily="18" charset="0"/>
                <a:cs typeface="Times New Roman" panose="02020603050405020304" pitchFamily="18" charset="0"/>
              </a:rPr>
              <a:t>kiểm</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thông</a:t>
            </a:r>
            <a:r>
              <a:rPr lang="en-US" sz="1600" b="1" dirty="0">
                <a:latin typeface="Times New Roman" panose="02020603050405020304" pitchFamily="18" charset="0"/>
                <a:cs typeface="Times New Roman" panose="02020603050405020304" pitchFamily="18" charset="0"/>
              </a:rPr>
              <a:t> tin </a:t>
            </a:r>
            <a:r>
              <a:rPr lang="en-US" sz="1600" b="1" dirty="0" err="1">
                <a:latin typeface="Times New Roman" panose="02020603050405020304" pitchFamily="18" charset="0"/>
                <a:cs typeface="Times New Roman" panose="02020603050405020304" pitchFamily="18" charset="0"/>
              </a:rPr>
              <a:t>tên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và</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số</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điện</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thoại</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của</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khách</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hàng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có</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trùng</a:t>
            </a:r>
            <a:r>
              <a:rPr lang="en-US" sz="1600" b="1" dirty="0">
                <a:latin typeface="Times New Roman" panose="02020603050405020304" pitchFamily="18" charset="0"/>
                <a:cs typeface="Times New Roman" panose="02020603050405020304" pitchFamily="18" charset="0"/>
              </a:rPr>
              <a:t> </a:t>
            </a:r>
            <a:r>
              <a:rPr lang="en-US" sz="1600" b="1" dirty="0" err="1">
                <a:latin typeface="Times New Roman" panose="02020603050405020304" pitchFamily="18" charset="0"/>
                <a:cs typeface="Times New Roman" panose="02020603050405020304" pitchFamily="18" charset="0"/>
              </a:rPr>
              <a:t>không</a:t>
            </a:r>
            <a:endParaRPr lang="en-US" sz="1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5E45395-9D34-5C03-4681-864DD832A214}"/>
              </a:ext>
            </a:extLst>
          </p:cNvPr>
          <p:cNvPicPr>
            <a:picLocks noChangeAspect="1"/>
          </p:cNvPicPr>
          <p:nvPr/>
        </p:nvPicPr>
        <p:blipFill>
          <a:blip r:embed="rId3"/>
          <a:stretch>
            <a:fillRect/>
          </a:stretch>
        </p:blipFill>
        <p:spPr>
          <a:xfrm>
            <a:off x="2318084" y="1977056"/>
            <a:ext cx="7740315" cy="39925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500"/>
                                        <p:tgtEl>
                                          <p:spTgt spid="2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36"/>
                                        </p:tgtEl>
                                      </p:cBhvr>
                                    </p:animEffect>
                                    <p:set>
                                      <p:cBhvr>
                                        <p:cTn id="12" dur="1" fill="hold">
                                          <p:stCondLst>
                                            <p:cond delay="500"/>
                                          </p:stCondLst>
                                        </p:cTn>
                                        <p:tgtEl>
                                          <p:spTgt spid="2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9"/>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3.View</a:t>
            </a:r>
            <a:endParaRPr sz="6000" b="1">
              <a:latin typeface="Roboto"/>
              <a:ea typeface="Roboto"/>
              <a:cs typeface="Roboto"/>
              <a:sym typeface="Roboto"/>
            </a:endParaRPr>
          </a:p>
        </p:txBody>
      </p:sp>
      <p:sp>
        <p:nvSpPr>
          <p:cNvPr id="252" name="Google Shape;252;p19"/>
          <p:cNvSpPr txBox="1"/>
          <p:nvPr/>
        </p:nvSpPr>
        <p:spPr>
          <a:xfrm>
            <a:off x="1567542" y="1417639"/>
            <a:ext cx="99277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Roboto"/>
                <a:ea typeface="Roboto"/>
                <a:cs typeface="Roboto"/>
                <a:sym typeface="Roboto"/>
              </a:rPr>
              <a:t>Một số view trong cơ sở dữ liệu:</a:t>
            </a:r>
            <a:endParaRPr/>
          </a:p>
        </p:txBody>
      </p:sp>
      <p:pic>
        <p:nvPicPr>
          <p:cNvPr id="253" name="Google Shape;253;p19"/>
          <p:cNvPicPr preferRelativeResize="0"/>
          <p:nvPr/>
        </p:nvPicPr>
        <p:blipFill rotWithShape="1">
          <a:blip r:embed="rId3">
            <a:alphaModFix/>
          </a:blip>
          <a:srcRect/>
          <a:stretch/>
        </p:blipFill>
        <p:spPr>
          <a:xfrm rot="6375178">
            <a:off x="10432312" y="-1210402"/>
            <a:ext cx="3108709" cy="2420806"/>
          </a:xfrm>
          <a:prstGeom prst="rect">
            <a:avLst/>
          </a:prstGeom>
          <a:noFill/>
          <a:ln>
            <a:noFill/>
          </a:ln>
        </p:spPr>
      </p:pic>
      <p:sp>
        <p:nvSpPr>
          <p:cNvPr id="254" name="Google Shape;254;p19"/>
          <p:cNvSpPr txBox="1"/>
          <p:nvPr/>
        </p:nvSpPr>
        <p:spPr>
          <a:xfrm>
            <a:off x="1789611" y="1879304"/>
            <a:ext cx="9483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endParaRPr/>
          </a:p>
        </p:txBody>
      </p:sp>
      <p:sp>
        <p:nvSpPr>
          <p:cNvPr id="2" name="Rectangle 1"/>
          <p:cNvSpPr/>
          <p:nvPr/>
        </p:nvSpPr>
        <p:spPr>
          <a:xfrm>
            <a:off x="3742491" y="2187104"/>
            <a:ext cx="6096000" cy="1940339"/>
          </a:xfrm>
          <a:prstGeom prst="rect">
            <a:avLst/>
          </a:prstGeom>
        </p:spPr>
        <p:txBody>
          <a:bodyPr>
            <a:spAutoFit/>
          </a:bodyPr>
          <a:lstStyle/>
          <a:p>
            <a:pPr lvl="0">
              <a:lnSpc>
                <a:spcPct val="107000"/>
              </a:lnSpc>
              <a:spcAft>
                <a:spcPts val="680"/>
              </a:spcAft>
            </a:pPr>
            <a:r>
              <a:rPr lang="en-US" sz="1800" b="1" kern="100" dirty="0" err="1">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kern="100" dirty="0">
                <a:latin typeface="Times New Roman" panose="02020603050405020304" pitchFamily="18" charset="0"/>
                <a:ea typeface="Times New Roman" panose="02020603050405020304" pitchFamily="18" charset="0"/>
                <a:cs typeface="Times New Roman" panose="02020603050405020304" pitchFamily="18" charset="0"/>
              </a:rPr>
              <a:t> view</a:t>
            </a:r>
            <a:endParaRPr lang="en-US" sz="1800" b="1" i="1" kern="100" dirty="0">
              <a:latin typeface="Times New Roman" panose="02020603050405020304" pitchFamily="18" charset="0"/>
              <a:ea typeface="Times New Roman" panose="02020603050405020304" pitchFamily="18" charset="0"/>
              <a:cs typeface="Times New Roman" panose="02020603050405020304" pitchFamily="18" charset="0"/>
            </a:endParaRPr>
          </a:p>
          <a:p>
            <a:pPr lvl="0">
              <a:lnSpc>
                <a:spcPct val="107000"/>
              </a:lnSpc>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View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xem</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danh</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sách</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điện</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thoại</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View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xem</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danh</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sách</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hóa</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đơn</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View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xem</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danh</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sách</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khách</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hàng</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View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xem</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danh</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sách</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viên</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a:p>
            <a:pPr lvl="0">
              <a:lnSpc>
                <a:spcPct val="107000"/>
              </a:lnSpc>
              <a:spcAft>
                <a:spcPts val="800"/>
              </a:spcAft>
            </a:pP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View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xem</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bảng</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sz="1800" b="1" kern="1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1800" b="1" kern="100" dirty="0">
                <a:latin typeface="Times New Roman" panose="02020603050405020304" pitchFamily="18" charset="0"/>
                <a:ea typeface="Calibri" panose="020F0502020204030204" pitchFamily="34" charset="0"/>
                <a:cs typeface="Times New Roman" panose="02020603050405020304" pitchFamily="18" charset="0"/>
              </a:rPr>
              <a:t> ca</a:t>
            </a:r>
            <a:endParaRPr lang="en-US" sz="1800" kern="100" dirty="0">
              <a:latin typeface="Times New Roman" panose="02020603050405020304" pitchFamily="18"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4">
                                            <p:txEl>
                                              <p:pRg st="0" end="0"/>
                                            </p:txEl>
                                          </p:spTgt>
                                        </p:tgtEl>
                                        <p:attrNameLst>
                                          <p:attrName>style.visibility</p:attrName>
                                        </p:attrNameLst>
                                      </p:cBhvr>
                                      <p:to>
                                        <p:strVal val="visible"/>
                                      </p:to>
                                    </p:set>
                                    <p:animEffect transition="in" filter="fade">
                                      <p:cBhvr>
                                        <p:cTn id="12" dur="500"/>
                                        <p:tgtEl>
                                          <p:spTgt spid="25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52"/>
                                        </p:tgtEl>
                                      </p:cBhvr>
                                    </p:animEffect>
                                    <p:set>
                                      <p:cBhvr>
                                        <p:cTn id="17" dur="1" fill="hold">
                                          <p:stCondLst>
                                            <p:cond delay="500"/>
                                          </p:stCondLst>
                                        </p:cTn>
                                        <p:tgtEl>
                                          <p:spTgt spid="252"/>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254">
                                            <p:txEl>
                                              <p:pRg st="0" end="0"/>
                                            </p:txEl>
                                          </p:spTgt>
                                        </p:tgtEl>
                                      </p:cBhvr>
                                    </p:animEffect>
                                    <p:set>
                                      <p:cBhvr>
                                        <p:cTn id="20" dur="1" fill="hold">
                                          <p:stCondLst>
                                            <p:cond delay="500"/>
                                          </p:stCondLst>
                                        </p:cTn>
                                        <p:tgtEl>
                                          <p:spTgt spid="254">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0"/>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3.View</a:t>
            </a:r>
            <a:endParaRPr b="1">
              <a:latin typeface="Roboto"/>
              <a:ea typeface="Roboto"/>
              <a:cs typeface="Roboto"/>
              <a:sym typeface="Roboto"/>
            </a:endParaRPr>
          </a:p>
        </p:txBody>
      </p:sp>
      <p:sp>
        <p:nvSpPr>
          <p:cNvPr id="261" name="Google Shape;261;p20"/>
          <p:cNvSpPr txBox="1"/>
          <p:nvPr/>
        </p:nvSpPr>
        <p:spPr>
          <a:xfrm>
            <a:off x="1424741" y="1127760"/>
            <a:ext cx="9912531" cy="461665"/>
          </a:xfrm>
          <a:prstGeom prst="rect">
            <a:avLst/>
          </a:prstGeom>
          <a:noFill/>
          <a:ln>
            <a:noFill/>
          </a:ln>
        </p:spPr>
        <p:txBody>
          <a:bodyPr spcFirstLastPara="1" wrap="square" lIns="91425" tIns="45700" rIns="91425" bIns="45700" anchor="t" anchorCtr="0">
            <a:spAutoFit/>
          </a:bodyPr>
          <a:lstStyle/>
          <a:p>
            <a:pPr lvl="0"/>
            <a:r>
              <a:rPr lang="en-US" sz="2400" b="1" dirty="0">
                <a:solidFill>
                  <a:srgbClr val="3F3F3F"/>
                </a:solidFill>
                <a:latin typeface="Times New Roman" panose="02020603050405020304" pitchFamily="18" charset="0"/>
                <a:ea typeface="Roboto"/>
                <a:cs typeface="Times New Roman" panose="02020603050405020304" pitchFamily="18" charset="0"/>
                <a:sym typeface="Roboto"/>
              </a:rPr>
              <a:t>VD:</a:t>
            </a:r>
            <a:r>
              <a:rPr lang="en-US" sz="2400" dirty="0">
                <a:solidFill>
                  <a:srgbClr val="3F3F3F"/>
                </a:solidFill>
                <a:latin typeface="Times New Roman" panose="02020603050405020304" pitchFamily="18" charset="0"/>
                <a:ea typeface="Roboto"/>
                <a:cs typeface="Times New Roman" panose="02020603050405020304" pitchFamily="18" charset="0"/>
                <a:sym typeface="Roboto"/>
              </a:rPr>
              <a:t> </a:t>
            </a:r>
            <a:r>
              <a:rPr lang="en-US" sz="2400" b="1" dirty="0">
                <a:latin typeface="Times New Roman" panose="02020603050405020304" pitchFamily="18" charset="0"/>
                <a:cs typeface="Times New Roman" panose="02020603050405020304" pitchFamily="18" charset="0"/>
              </a:rPr>
              <a:t>View </a:t>
            </a:r>
            <a:r>
              <a:rPr lang="en-US" sz="2400" b="1" dirty="0" err="1">
                <a:latin typeface="Times New Roman" panose="02020603050405020304" pitchFamily="18" charset="0"/>
                <a:cs typeface="Times New Roman" panose="02020603050405020304" pitchFamily="18" charset="0"/>
              </a:rPr>
              <a:t>xem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danh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sách</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nhân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viên</a:t>
            </a:r>
            <a:endParaRPr lang="en-US" sz="2400" dirty="0">
              <a:latin typeface="Times New Roman" panose="02020603050405020304" pitchFamily="18" charset="0"/>
              <a:cs typeface="Times New Roman" panose="02020603050405020304" pitchFamily="18" charset="0"/>
            </a:endParaRPr>
          </a:p>
        </p:txBody>
      </p:sp>
      <p:sp>
        <p:nvSpPr>
          <p:cNvPr id="3" name="Google Shape;261;p20">
            <a:extLst>
              <a:ext uri="{FF2B5EF4-FFF2-40B4-BE49-F238E27FC236}">
                <a16:creationId xmlns:a16="http://schemas.microsoft.com/office/drawing/2014/main" id="{764CD6F2-E2BB-C15F-3582-A3E17E3B9DA8}"/>
              </a:ext>
            </a:extLst>
          </p:cNvPr>
          <p:cNvSpPr txBox="1"/>
          <p:nvPr/>
        </p:nvSpPr>
        <p:spPr>
          <a:xfrm>
            <a:off x="1413855" y="3391989"/>
            <a:ext cx="9912531" cy="461665"/>
          </a:xfrm>
          <a:prstGeom prst="rect">
            <a:avLst/>
          </a:prstGeom>
          <a:noFill/>
          <a:ln>
            <a:noFill/>
          </a:ln>
        </p:spPr>
        <p:txBody>
          <a:bodyPr spcFirstLastPara="1" wrap="square" lIns="91425" tIns="45700" rIns="91425" bIns="45700" anchor="t" anchorCtr="0">
            <a:spAutoFit/>
          </a:bodyPr>
          <a:lstStyle/>
          <a:p>
            <a:pPr lvl="0"/>
            <a:r>
              <a:rPr lang="en-US" sz="2400" b="1" dirty="0">
                <a:solidFill>
                  <a:srgbClr val="3F3F3F"/>
                </a:solidFill>
                <a:latin typeface="Times New Roman" panose="02020603050405020304" pitchFamily="18" charset="0"/>
                <a:ea typeface="Roboto"/>
                <a:cs typeface="Times New Roman" panose="02020603050405020304" pitchFamily="18" charset="0"/>
                <a:sym typeface="Roboto"/>
              </a:rPr>
              <a:t>VD:</a:t>
            </a:r>
            <a:r>
              <a:rPr lang="en-US" sz="2400" dirty="0">
                <a:solidFill>
                  <a:srgbClr val="3F3F3F"/>
                </a:solidFill>
                <a:latin typeface="Times New Roman" panose="02020603050405020304" pitchFamily="18" charset="0"/>
                <a:ea typeface="Roboto"/>
                <a:cs typeface="Times New Roman" panose="02020603050405020304" pitchFamily="18" charset="0"/>
                <a:sym typeface="Roboto"/>
              </a:rPr>
              <a:t> </a:t>
            </a:r>
            <a:r>
              <a:rPr lang="en-US" sz="2400" b="1" dirty="0">
                <a:latin typeface="Times New Roman" panose="02020603050405020304" pitchFamily="18" charset="0"/>
                <a:cs typeface="Times New Roman" panose="02020603050405020304" pitchFamily="18" charset="0"/>
              </a:rPr>
              <a:t>View </a:t>
            </a:r>
            <a:r>
              <a:rPr lang="en-US" sz="2400" b="1" dirty="0" err="1">
                <a:latin typeface="Times New Roman" panose="02020603050405020304" pitchFamily="18" charset="0"/>
                <a:cs typeface="Times New Roman" panose="02020603050405020304" pitchFamily="18" charset="0"/>
              </a:rPr>
              <a:t>xem</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bảng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phân</a:t>
            </a:r>
            <a:r>
              <a:rPr lang="en-US" sz="2400" b="1" dirty="0">
                <a:latin typeface="Times New Roman" panose="02020603050405020304" pitchFamily="18" charset="0"/>
                <a:cs typeface="Times New Roman" panose="02020603050405020304" pitchFamily="18" charset="0"/>
              </a:rPr>
              <a:t> ca</a:t>
            </a:r>
            <a:endParaRPr lang="en-US" sz="2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1921A52-BF0D-A748-EE36-9BD719EAFB67}"/>
              </a:ext>
            </a:extLst>
          </p:cNvPr>
          <p:cNvPicPr>
            <a:picLocks noChangeAspect="1"/>
          </p:cNvPicPr>
          <p:nvPr/>
        </p:nvPicPr>
        <p:blipFill>
          <a:blip r:embed="rId3"/>
          <a:stretch>
            <a:fillRect/>
          </a:stretch>
        </p:blipFill>
        <p:spPr>
          <a:xfrm>
            <a:off x="1806002" y="3978707"/>
            <a:ext cx="8807407" cy="1583893"/>
          </a:xfrm>
          <a:prstGeom prst="rect">
            <a:avLst/>
          </a:prstGeom>
        </p:spPr>
      </p:pic>
      <p:pic>
        <p:nvPicPr>
          <p:cNvPr id="8" name="Picture 7">
            <a:extLst>
              <a:ext uri="{FF2B5EF4-FFF2-40B4-BE49-F238E27FC236}">
                <a16:creationId xmlns:a16="http://schemas.microsoft.com/office/drawing/2014/main" id="{01217615-42DA-4A42-1A37-ADDCF5A6DB38}"/>
              </a:ext>
            </a:extLst>
          </p:cNvPr>
          <p:cNvPicPr>
            <a:picLocks noChangeAspect="1"/>
          </p:cNvPicPr>
          <p:nvPr/>
        </p:nvPicPr>
        <p:blipFill>
          <a:blip r:embed="rId4"/>
          <a:stretch>
            <a:fillRect/>
          </a:stretch>
        </p:blipFill>
        <p:spPr>
          <a:xfrm>
            <a:off x="1754748" y="1689532"/>
            <a:ext cx="8806773" cy="1597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500"/>
                                        <p:tgtEl>
                                          <p:spTgt spid="26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grpSp>
        <p:nvGrpSpPr>
          <p:cNvPr id="43" name="Google Shape;43;p2"/>
          <p:cNvGrpSpPr/>
          <p:nvPr/>
        </p:nvGrpSpPr>
        <p:grpSpPr>
          <a:xfrm>
            <a:off x="2304297" y="1336000"/>
            <a:ext cx="7492999" cy="4990332"/>
            <a:chOff x="0" y="2500"/>
            <a:chExt cx="7492999" cy="4990332"/>
          </a:xfrm>
        </p:grpSpPr>
        <p:sp>
          <p:nvSpPr>
            <p:cNvPr id="44" name="Google Shape;44;p2"/>
            <p:cNvSpPr/>
            <p:nvPr/>
          </p:nvSpPr>
          <p:spPr>
            <a:xfrm rot="5400000">
              <a:off x="4614244" y="-1794014"/>
              <a:ext cx="961991" cy="4795520"/>
            </a:xfrm>
            <a:prstGeom prst="round2SameRect">
              <a:avLst>
                <a:gd name="adj1" fmla="val 16667"/>
                <a:gd name="adj2" fmla="val 0"/>
              </a:avLst>
            </a:prstGeom>
            <a:solidFill>
              <a:srgbClr val="F4DBCD">
                <a:alpha val="89803"/>
              </a:srgbClr>
            </a:solidFill>
            <a:ln w="25400" cap="flat" cmpd="sng">
              <a:solidFill>
                <a:srgbClr val="F4DB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p:nvPr/>
          </p:nvSpPr>
          <p:spPr>
            <a:xfrm>
              <a:off x="2697480" y="169711"/>
              <a:ext cx="4748559" cy="86806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200"/>
                <a:buChar char="•"/>
              </a:pPr>
              <a:r>
                <a:rPr lang="en-US" sz="2200" dirty="0" err="1">
                  <a:solidFill>
                    <a:schemeClr val="dk1"/>
                  </a:solidFill>
                </a:rPr>
                <a:t>Võ</a:t>
              </a:r>
              <a:r>
                <a:rPr lang="en-US" sz="2200" dirty="0">
                  <a:solidFill>
                    <a:schemeClr val="dk1"/>
                  </a:solidFill>
                </a:rPr>
                <a:t> </a:t>
              </a:r>
              <a:r>
                <a:rPr lang="en-US" sz="2200" dirty="0" err="1">
                  <a:solidFill>
                    <a:schemeClr val="dk1"/>
                  </a:solidFill>
                </a:rPr>
                <a:t>Công</a:t>
              </a:r>
              <a:r>
                <a:rPr lang="en-US" sz="2200" dirty="0">
                  <a:solidFill>
                    <a:schemeClr val="dk1"/>
                  </a:solidFill>
                </a:rPr>
                <a:t> Minh</a:t>
              </a:r>
              <a:r>
                <a:rPr lang="en-US" sz="2200" i="0" u="none" strike="noStrike" cap="none" dirty="0">
                  <a:solidFill>
                    <a:schemeClr val="dk1"/>
                  </a:solidFill>
                </a:rPr>
                <a:t> </a:t>
              </a:r>
              <a:endParaRPr sz="2200" i="0" u="none" strike="noStrike" cap="none" dirty="0">
                <a:solidFill>
                  <a:schemeClr val="dk1"/>
                </a:solidFill>
              </a:endParaRPr>
            </a:p>
            <a:p>
              <a:pPr marL="457200" marR="0" lvl="2" indent="-228600" algn="l" rtl="0">
                <a:lnSpc>
                  <a:spcPct val="90000"/>
                </a:lnSpc>
                <a:spcBef>
                  <a:spcPts val="330"/>
                </a:spcBef>
                <a:spcAft>
                  <a:spcPts val="0"/>
                </a:spcAft>
                <a:buClr>
                  <a:schemeClr val="dk1"/>
                </a:buClr>
                <a:buSzPts val="2200"/>
                <a:buChar char="•"/>
              </a:pPr>
              <a:r>
                <a:rPr lang="en-US" sz="2200" i="0" u="none" strike="noStrike" cap="none" dirty="0">
                  <a:solidFill>
                    <a:schemeClr val="dk1"/>
                  </a:solidFill>
                </a:rPr>
                <a:t>21133056</a:t>
              </a:r>
              <a:endParaRPr sz="2200" i="0" u="none" strike="noStrike" cap="none" dirty="0">
                <a:solidFill>
                  <a:schemeClr val="dk1"/>
                </a:solidFill>
              </a:endParaRPr>
            </a:p>
          </p:txBody>
        </p:sp>
        <p:sp>
          <p:nvSpPr>
            <p:cNvPr id="46" name="Google Shape;46;p2"/>
            <p:cNvSpPr/>
            <p:nvPr/>
          </p:nvSpPr>
          <p:spPr>
            <a:xfrm>
              <a:off x="0" y="2500"/>
              <a:ext cx="2697480" cy="1202489"/>
            </a:xfrm>
            <a:prstGeom prst="roundRect">
              <a:avLst>
                <a:gd name="adj" fmla="val 16667"/>
              </a:avLst>
            </a:prstGeom>
            <a:solidFill>
              <a:srgbClr val="E391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txBox="1"/>
            <p:nvPr/>
          </p:nvSpPr>
          <p:spPr>
            <a:xfrm>
              <a:off x="58701" y="61201"/>
              <a:ext cx="2580078" cy="1085087"/>
            </a:xfrm>
            <a:prstGeom prst="rect">
              <a:avLst/>
            </a:prstGeom>
            <a:noFill/>
            <a:ln>
              <a:noFill/>
            </a:ln>
          </p:spPr>
          <p:txBody>
            <a:bodyPr spcFirstLastPara="1" wrap="square" lIns="171450" tIns="85725" rIns="171450" bIns="85725" anchor="ctr" anchorCtr="0">
              <a:noAutofit/>
            </a:bodyPr>
            <a:lstStyle/>
            <a:p>
              <a:pPr marL="0" marR="0" lvl="0" indent="0" algn="ctr" rtl="0">
                <a:lnSpc>
                  <a:spcPct val="90000"/>
                </a:lnSpc>
                <a:spcBef>
                  <a:spcPts val="0"/>
                </a:spcBef>
                <a:spcAft>
                  <a:spcPts val="0"/>
                </a:spcAft>
                <a:buNone/>
              </a:pPr>
              <a:r>
                <a:rPr lang="en-US" sz="4500">
                  <a:solidFill>
                    <a:schemeClr val="lt1"/>
                  </a:solidFill>
                </a:rPr>
                <a:t>1</a:t>
              </a:r>
              <a:endParaRPr sz="4500">
                <a:solidFill>
                  <a:schemeClr val="lt1"/>
                </a:solidFill>
              </a:endParaRPr>
            </a:p>
          </p:txBody>
        </p:sp>
        <p:sp>
          <p:nvSpPr>
            <p:cNvPr id="48" name="Google Shape;48;p2"/>
            <p:cNvSpPr/>
            <p:nvPr/>
          </p:nvSpPr>
          <p:spPr>
            <a:xfrm rot="5400000">
              <a:off x="4614244" y="-531400"/>
              <a:ext cx="961991" cy="4795520"/>
            </a:xfrm>
            <a:prstGeom prst="round2SameRect">
              <a:avLst>
                <a:gd name="adj1" fmla="val 16667"/>
                <a:gd name="adj2" fmla="val 0"/>
              </a:avLst>
            </a:prstGeom>
            <a:solidFill>
              <a:srgbClr val="F4DBCD">
                <a:alpha val="89803"/>
              </a:srgbClr>
            </a:solidFill>
            <a:ln w="25400" cap="flat" cmpd="sng">
              <a:solidFill>
                <a:srgbClr val="F4DB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p:nvPr/>
          </p:nvSpPr>
          <p:spPr>
            <a:xfrm>
              <a:off x="2697480" y="1432325"/>
              <a:ext cx="4748559" cy="86806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200"/>
                <a:buChar char="•"/>
              </a:pPr>
              <a:r>
                <a:rPr lang="en-US" sz="2200" i="0" u="none" strike="noStrike" cap="none" dirty="0" err="1">
                  <a:solidFill>
                    <a:schemeClr val="dk1"/>
                  </a:solidFill>
                </a:rPr>
                <a:t>Nguyễn</a:t>
              </a:r>
              <a:r>
                <a:rPr lang="en-US" sz="2200" i="0" u="none" strike="noStrike" cap="none" dirty="0">
                  <a:solidFill>
                    <a:schemeClr val="dk1"/>
                  </a:solidFill>
                </a:rPr>
                <a:t> </a:t>
              </a:r>
              <a:r>
                <a:rPr lang="en-US" sz="2200" i="0" u="none" strike="noStrike" cap="none" dirty="0" err="1">
                  <a:solidFill>
                    <a:schemeClr val="dk1"/>
                  </a:solidFill>
                </a:rPr>
                <a:t>Tấn</a:t>
              </a:r>
              <a:r>
                <a:rPr lang="en-US" sz="2200" i="0" u="none" strike="noStrike" cap="none" dirty="0">
                  <a:solidFill>
                    <a:schemeClr val="dk1"/>
                  </a:solidFill>
                </a:rPr>
                <a:t> </a:t>
              </a:r>
              <a:r>
                <a:rPr lang="en-US" sz="2200" i="0" u="none" strike="noStrike" cap="none" dirty="0" err="1">
                  <a:solidFill>
                    <a:schemeClr val="dk1"/>
                  </a:solidFill>
                </a:rPr>
                <a:t>Khang</a:t>
              </a:r>
              <a:endParaRPr sz="2200" i="0" u="none" strike="noStrike" cap="none" dirty="0">
                <a:solidFill>
                  <a:schemeClr val="dk1"/>
                </a:solidFill>
              </a:endParaRPr>
            </a:p>
            <a:p>
              <a:pPr marL="457200" marR="0" lvl="2" indent="-228600" algn="l" rtl="0">
                <a:lnSpc>
                  <a:spcPct val="90000"/>
                </a:lnSpc>
                <a:spcBef>
                  <a:spcPts val="330"/>
                </a:spcBef>
                <a:spcAft>
                  <a:spcPts val="0"/>
                </a:spcAft>
                <a:buClr>
                  <a:schemeClr val="dk1"/>
                </a:buClr>
                <a:buSzPts val="2200"/>
                <a:buChar char="•"/>
              </a:pPr>
              <a:r>
                <a:rPr lang="en-US" sz="2200" i="0" u="none" strike="noStrike" cap="none" dirty="0">
                  <a:solidFill>
                    <a:schemeClr val="dk1"/>
                  </a:solidFill>
                </a:rPr>
                <a:t>21133105</a:t>
              </a:r>
              <a:endParaRPr sz="2200" i="0" u="none" strike="noStrike" cap="none" dirty="0">
                <a:solidFill>
                  <a:schemeClr val="dk1"/>
                </a:solidFill>
              </a:endParaRPr>
            </a:p>
          </p:txBody>
        </p:sp>
        <p:sp>
          <p:nvSpPr>
            <p:cNvPr id="50" name="Google Shape;50;p2"/>
            <p:cNvSpPr/>
            <p:nvPr/>
          </p:nvSpPr>
          <p:spPr>
            <a:xfrm>
              <a:off x="0" y="1265114"/>
              <a:ext cx="2697480" cy="1202489"/>
            </a:xfrm>
            <a:prstGeom prst="roundRect">
              <a:avLst>
                <a:gd name="adj" fmla="val 16667"/>
              </a:avLst>
            </a:prstGeom>
            <a:solidFill>
              <a:srgbClr val="E391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txBox="1"/>
            <p:nvPr/>
          </p:nvSpPr>
          <p:spPr>
            <a:xfrm>
              <a:off x="58701" y="1323815"/>
              <a:ext cx="2580078" cy="1085087"/>
            </a:xfrm>
            <a:prstGeom prst="rect">
              <a:avLst/>
            </a:prstGeom>
            <a:noFill/>
            <a:ln>
              <a:noFill/>
            </a:ln>
          </p:spPr>
          <p:txBody>
            <a:bodyPr spcFirstLastPara="1" wrap="square" lIns="171450" tIns="85725" rIns="171450" bIns="85725" anchor="ctr" anchorCtr="0">
              <a:noAutofit/>
            </a:bodyPr>
            <a:lstStyle/>
            <a:p>
              <a:pPr marL="0" marR="0" lvl="0" indent="0" algn="ctr" rtl="0">
                <a:lnSpc>
                  <a:spcPct val="90000"/>
                </a:lnSpc>
                <a:spcBef>
                  <a:spcPts val="0"/>
                </a:spcBef>
                <a:spcAft>
                  <a:spcPts val="0"/>
                </a:spcAft>
                <a:buNone/>
              </a:pPr>
              <a:r>
                <a:rPr lang="en-US" sz="4500">
                  <a:solidFill>
                    <a:schemeClr val="lt1"/>
                  </a:solidFill>
                </a:rPr>
                <a:t>2</a:t>
              </a:r>
              <a:endParaRPr sz="4500">
                <a:solidFill>
                  <a:schemeClr val="lt1"/>
                </a:solidFill>
              </a:endParaRPr>
            </a:p>
          </p:txBody>
        </p:sp>
        <p:sp>
          <p:nvSpPr>
            <p:cNvPr id="52" name="Google Shape;52;p2"/>
            <p:cNvSpPr/>
            <p:nvPr/>
          </p:nvSpPr>
          <p:spPr>
            <a:xfrm rot="5400000">
              <a:off x="4614244" y="731213"/>
              <a:ext cx="961991" cy="4795520"/>
            </a:xfrm>
            <a:prstGeom prst="round2SameRect">
              <a:avLst>
                <a:gd name="adj1" fmla="val 16667"/>
                <a:gd name="adj2" fmla="val 0"/>
              </a:avLst>
            </a:prstGeom>
            <a:solidFill>
              <a:srgbClr val="F4DBCD">
                <a:alpha val="89803"/>
              </a:srgbClr>
            </a:solidFill>
            <a:ln w="25400" cap="flat" cmpd="sng">
              <a:solidFill>
                <a:srgbClr val="F4DB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txBox="1"/>
            <p:nvPr/>
          </p:nvSpPr>
          <p:spPr>
            <a:xfrm>
              <a:off x="2697480" y="2694939"/>
              <a:ext cx="4748559" cy="86806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200"/>
                <a:buChar char="•"/>
              </a:pPr>
              <a:r>
                <a:rPr lang="en-US" sz="2200" dirty="0" err="1">
                  <a:solidFill>
                    <a:schemeClr val="dk1"/>
                  </a:solidFill>
                </a:rPr>
                <a:t>Lê</a:t>
              </a:r>
              <a:r>
                <a:rPr lang="en-US" sz="2200" dirty="0">
                  <a:solidFill>
                    <a:schemeClr val="dk1"/>
                  </a:solidFill>
                </a:rPr>
                <a:t> </a:t>
              </a:r>
              <a:r>
                <a:rPr lang="en-US" sz="2200" dirty="0" err="1">
                  <a:solidFill>
                    <a:schemeClr val="dk1"/>
                  </a:solidFill>
                </a:rPr>
                <a:t>Hoàng</a:t>
              </a:r>
              <a:r>
                <a:rPr lang="en-US" sz="2200" dirty="0">
                  <a:solidFill>
                    <a:schemeClr val="dk1"/>
                  </a:solidFill>
                </a:rPr>
                <a:t> </a:t>
              </a:r>
              <a:r>
                <a:rPr lang="en-US" sz="2200" dirty="0" err="1">
                  <a:solidFill>
                    <a:schemeClr val="dk1"/>
                  </a:solidFill>
                </a:rPr>
                <a:t>Đức</a:t>
              </a:r>
              <a:r>
                <a:rPr lang="en-US" sz="2200" dirty="0">
                  <a:solidFill>
                    <a:schemeClr val="dk1"/>
                  </a:solidFill>
                </a:rPr>
                <a:t> </a:t>
              </a:r>
              <a:r>
                <a:rPr lang="en-US" sz="2200" dirty="0" err="1">
                  <a:solidFill>
                    <a:schemeClr val="dk1"/>
                  </a:solidFill>
                </a:rPr>
                <a:t>Duy</a:t>
              </a:r>
              <a:endParaRPr sz="2200" i="0" u="none" strike="noStrike" cap="none" dirty="0">
                <a:solidFill>
                  <a:schemeClr val="dk1"/>
                </a:solidFill>
              </a:endParaRPr>
            </a:p>
            <a:p>
              <a:pPr marL="457200" marR="0" lvl="2" indent="-228600" algn="l" rtl="0">
                <a:lnSpc>
                  <a:spcPct val="90000"/>
                </a:lnSpc>
                <a:spcBef>
                  <a:spcPts val="330"/>
                </a:spcBef>
                <a:spcAft>
                  <a:spcPts val="0"/>
                </a:spcAft>
                <a:buClr>
                  <a:schemeClr val="dk1"/>
                </a:buClr>
                <a:buSzPts val="2200"/>
                <a:buChar char="•"/>
              </a:pPr>
              <a:r>
                <a:rPr lang="en-US" sz="2200" i="0" u="none" strike="noStrike" cap="none" dirty="0">
                  <a:solidFill>
                    <a:schemeClr val="dk1"/>
                  </a:solidFill>
                </a:rPr>
                <a:t>21133016</a:t>
              </a:r>
              <a:endParaRPr sz="2200" i="0" u="none" strike="noStrike" cap="none" dirty="0">
                <a:solidFill>
                  <a:schemeClr val="dk1"/>
                </a:solidFill>
              </a:endParaRPr>
            </a:p>
          </p:txBody>
        </p:sp>
        <p:sp>
          <p:nvSpPr>
            <p:cNvPr id="54" name="Google Shape;54;p2"/>
            <p:cNvSpPr/>
            <p:nvPr/>
          </p:nvSpPr>
          <p:spPr>
            <a:xfrm>
              <a:off x="0" y="2527728"/>
              <a:ext cx="2697480" cy="1202489"/>
            </a:xfrm>
            <a:prstGeom prst="roundRect">
              <a:avLst>
                <a:gd name="adj" fmla="val 16667"/>
              </a:avLst>
            </a:prstGeom>
            <a:solidFill>
              <a:srgbClr val="E391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txBox="1"/>
            <p:nvPr/>
          </p:nvSpPr>
          <p:spPr>
            <a:xfrm>
              <a:off x="58701" y="2586429"/>
              <a:ext cx="2580078" cy="1085087"/>
            </a:xfrm>
            <a:prstGeom prst="rect">
              <a:avLst/>
            </a:prstGeom>
            <a:noFill/>
            <a:ln>
              <a:noFill/>
            </a:ln>
          </p:spPr>
          <p:txBody>
            <a:bodyPr spcFirstLastPara="1" wrap="square" lIns="171450" tIns="85725" rIns="171450" bIns="85725" anchor="ctr" anchorCtr="0">
              <a:noAutofit/>
            </a:bodyPr>
            <a:lstStyle/>
            <a:p>
              <a:pPr marL="0" marR="0" lvl="0" indent="0" algn="ctr" rtl="0">
                <a:lnSpc>
                  <a:spcPct val="90000"/>
                </a:lnSpc>
                <a:spcBef>
                  <a:spcPts val="0"/>
                </a:spcBef>
                <a:spcAft>
                  <a:spcPts val="0"/>
                </a:spcAft>
                <a:buNone/>
              </a:pPr>
              <a:r>
                <a:rPr lang="en-US" sz="4500">
                  <a:solidFill>
                    <a:schemeClr val="lt1"/>
                  </a:solidFill>
                </a:rPr>
                <a:t>3</a:t>
              </a:r>
              <a:endParaRPr sz="4500">
                <a:solidFill>
                  <a:schemeClr val="lt1"/>
                </a:solidFill>
              </a:endParaRPr>
            </a:p>
          </p:txBody>
        </p:sp>
        <p:sp>
          <p:nvSpPr>
            <p:cNvPr id="56" name="Google Shape;56;p2"/>
            <p:cNvSpPr/>
            <p:nvPr/>
          </p:nvSpPr>
          <p:spPr>
            <a:xfrm rot="5400000">
              <a:off x="4614244" y="1993827"/>
              <a:ext cx="961991" cy="4795520"/>
            </a:xfrm>
            <a:prstGeom prst="round2SameRect">
              <a:avLst>
                <a:gd name="adj1" fmla="val 16667"/>
                <a:gd name="adj2" fmla="val 0"/>
              </a:avLst>
            </a:prstGeom>
            <a:solidFill>
              <a:srgbClr val="F4DBCD">
                <a:alpha val="89803"/>
              </a:srgbClr>
            </a:solidFill>
            <a:ln w="25400" cap="flat" cmpd="sng">
              <a:solidFill>
                <a:srgbClr val="F4DBCD">
                  <a:alpha val="8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txBox="1"/>
            <p:nvPr/>
          </p:nvSpPr>
          <p:spPr>
            <a:xfrm>
              <a:off x="2697480" y="3957553"/>
              <a:ext cx="4748559" cy="868069"/>
            </a:xfrm>
            <a:prstGeom prst="rect">
              <a:avLst/>
            </a:prstGeom>
            <a:noFill/>
            <a:ln>
              <a:noFill/>
            </a:ln>
          </p:spPr>
          <p:txBody>
            <a:bodyPr spcFirstLastPara="1" wrap="square" lIns="247650" tIns="123825" rIns="247650" bIns="123825" anchor="ctr" anchorCtr="0">
              <a:noAutofit/>
            </a:bodyPr>
            <a:lstStyle/>
            <a:p>
              <a:pPr marL="228600" marR="0" lvl="1" indent="-228600" algn="l" rtl="0">
                <a:lnSpc>
                  <a:spcPct val="90000"/>
                </a:lnSpc>
                <a:spcBef>
                  <a:spcPts val="0"/>
                </a:spcBef>
                <a:spcAft>
                  <a:spcPts val="0"/>
                </a:spcAft>
                <a:buClr>
                  <a:schemeClr val="dk1"/>
                </a:buClr>
                <a:buSzPts val="2200"/>
                <a:buChar char="•"/>
              </a:pPr>
              <a:r>
                <a:rPr lang="en-US" sz="2200" dirty="0" err="1">
                  <a:solidFill>
                    <a:schemeClr val="dk1"/>
                  </a:solidFill>
                </a:rPr>
                <a:t>Huỳnh</a:t>
              </a:r>
              <a:r>
                <a:rPr lang="en-US" sz="2200" dirty="0">
                  <a:solidFill>
                    <a:schemeClr val="dk1"/>
                  </a:solidFill>
                </a:rPr>
                <a:t> </a:t>
              </a:r>
              <a:r>
                <a:rPr lang="en-US" sz="2200" dirty="0" err="1">
                  <a:solidFill>
                    <a:schemeClr val="dk1"/>
                  </a:solidFill>
                </a:rPr>
                <a:t>Trung</a:t>
              </a:r>
              <a:r>
                <a:rPr lang="en-US" sz="2200" dirty="0">
                  <a:solidFill>
                    <a:schemeClr val="dk1"/>
                  </a:solidFill>
                </a:rPr>
                <a:t> </a:t>
              </a:r>
              <a:r>
                <a:rPr lang="en-US" sz="2200" dirty="0" err="1">
                  <a:solidFill>
                    <a:schemeClr val="dk1"/>
                  </a:solidFill>
                </a:rPr>
                <a:t>Hậu</a:t>
              </a:r>
              <a:endParaRPr sz="2200" i="0" u="none" strike="noStrike" cap="none" dirty="0">
                <a:solidFill>
                  <a:schemeClr val="dk1"/>
                </a:solidFill>
              </a:endParaRPr>
            </a:p>
            <a:p>
              <a:pPr marL="457200" marR="0" lvl="2" indent="-228600" algn="l" rtl="0">
                <a:lnSpc>
                  <a:spcPct val="90000"/>
                </a:lnSpc>
                <a:spcBef>
                  <a:spcPts val="330"/>
                </a:spcBef>
                <a:spcAft>
                  <a:spcPts val="0"/>
                </a:spcAft>
                <a:buClr>
                  <a:schemeClr val="dk1"/>
                </a:buClr>
                <a:buSzPts val="2200"/>
                <a:buChar char="•"/>
              </a:pPr>
              <a:r>
                <a:rPr lang="en-US" sz="2200" i="0" u="none" strike="noStrike" cap="none" dirty="0">
                  <a:solidFill>
                    <a:schemeClr val="dk1"/>
                  </a:solidFill>
                </a:rPr>
                <a:t>21133102</a:t>
              </a:r>
              <a:endParaRPr sz="2200" i="0" u="none" strike="noStrike" cap="none" dirty="0">
                <a:solidFill>
                  <a:schemeClr val="dk1"/>
                </a:solidFill>
              </a:endParaRPr>
            </a:p>
          </p:txBody>
        </p:sp>
        <p:sp>
          <p:nvSpPr>
            <p:cNvPr id="58" name="Google Shape;58;p2"/>
            <p:cNvSpPr/>
            <p:nvPr/>
          </p:nvSpPr>
          <p:spPr>
            <a:xfrm>
              <a:off x="0" y="3790343"/>
              <a:ext cx="2697480" cy="1202489"/>
            </a:xfrm>
            <a:prstGeom prst="roundRect">
              <a:avLst>
                <a:gd name="adj" fmla="val 16667"/>
              </a:avLst>
            </a:prstGeom>
            <a:solidFill>
              <a:srgbClr val="E3913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txBox="1"/>
            <p:nvPr/>
          </p:nvSpPr>
          <p:spPr>
            <a:xfrm>
              <a:off x="58701" y="3849044"/>
              <a:ext cx="2580078" cy="1085087"/>
            </a:xfrm>
            <a:prstGeom prst="rect">
              <a:avLst/>
            </a:prstGeom>
            <a:noFill/>
            <a:ln>
              <a:noFill/>
            </a:ln>
          </p:spPr>
          <p:txBody>
            <a:bodyPr spcFirstLastPara="1" wrap="square" lIns="171450" tIns="85725" rIns="171450" bIns="85725" anchor="ctr" anchorCtr="0">
              <a:noAutofit/>
            </a:bodyPr>
            <a:lstStyle/>
            <a:p>
              <a:pPr marL="0" marR="0" lvl="0" indent="0" algn="ctr" rtl="0">
                <a:lnSpc>
                  <a:spcPct val="90000"/>
                </a:lnSpc>
                <a:spcBef>
                  <a:spcPts val="0"/>
                </a:spcBef>
                <a:spcAft>
                  <a:spcPts val="0"/>
                </a:spcAft>
                <a:buNone/>
              </a:pPr>
              <a:r>
                <a:rPr lang="en-US" sz="4500">
                  <a:solidFill>
                    <a:schemeClr val="lt1"/>
                  </a:solidFill>
                </a:rPr>
                <a:t>4</a:t>
              </a:r>
              <a:endParaRPr sz="4500">
                <a:solidFill>
                  <a:schemeClr val="lt1"/>
                </a:solidFill>
              </a:endParaRPr>
            </a:p>
          </p:txBody>
        </p:sp>
      </p:grpSp>
      <p:pic>
        <p:nvPicPr>
          <p:cNvPr id="60" name="Google Shape;60;p2"/>
          <p:cNvPicPr preferRelativeResize="0"/>
          <p:nvPr/>
        </p:nvPicPr>
        <p:blipFill rotWithShape="1">
          <a:blip r:embed="rId3">
            <a:alphaModFix/>
          </a:blip>
          <a:srcRect/>
          <a:stretch/>
        </p:blipFill>
        <p:spPr>
          <a:xfrm rot="277819">
            <a:off x="-1366951" y="-490407"/>
            <a:ext cx="3108709" cy="2420806"/>
          </a:xfrm>
          <a:prstGeom prst="rect">
            <a:avLst/>
          </a:prstGeom>
          <a:noFill/>
          <a:ln>
            <a:noFill/>
          </a:ln>
        </p:spPr>
      </p:pic>
      <p:sp>
        <p:nvSpPr>
          <p:cNvPr id="61" name="Google Shape;61;p2"/>
          <p:cNvSpPr txBox="1"/>
          <p:nvPr/>
        </p:nvSpPr>
        <p:spPr>
          <a:xfrm>
            <a:off x="3309501" y="353353"/>
            <a:ext cx="5482591"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b="1">
                <a:solidFill>
                  <a:srgbClr val="3F3F3F"/>
                </a:solidFill>
              </a:rPr>
              <a:t>Danh sách thành viên</a:t>
            </a:r>
            <a:endParaRPr sz="4000" b="1">
              <a:solidFill>
                <a:srgbClr val="3F3F3F"/>
              </a:solidFill>
            </a:endParaRPr>
          </a:p>
        </p:txBody>
      </p:sp>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1"/>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dirty="0">
                <a:solidFill>
                  <a:srgbClr val="E49140"/>
                </a:solidFill>
              </a:rPr>
              <a:t>4.Thủ </a:t>
            </a:r>
            <a:r>
              <a:rPr lang="en-US" sz="6000" b="1" dirty="0" err="1">
                <a:solidFill>
                  <a:srgbClr val="E49140"/>
                </a:solidFill>
              </a:rPr>
              <a:t>tục</a:t>
            </a:r>
            <a:r>
              <a:rPr lang="en-US" sz="6000" b="1" dirty="0">
                <a:solidFill>
                  <a:srgbClr val="E49140"/>
                </a:solidFill>
              </a:rPr>
              <a:t> </a:t>
            </a:r>
            <a:r>
              <a:rPr lang="en-US" sz="6000" b="1" dirty="0" err="1">
                <a:solidFill>
                  <a:srgbClr val="E49140"/>
                </a:solidFill>
              </a:rPr>
              <a:t>và</a:t>
            </a:r>
            <a:r>
              <a:rPr lang="en-US" sz="6000" b="1" dirty="0">
                <a:solidFill>
                  <a:srgbClr val="E49140"/>
                </a:solidFill>
              </a:rPr>
              <a:t> </a:t>
            </a:r>
            <a:r>
              <a:rPr lang="en-US" sz="6000" b="1" dirty="0" err="1">
                <a:solidFill>
                  <a:srgbClr val="E49140"/>
                </a:solidFill>
              </a:rPr>
              <a:t>Hàm</a:t>
            </a:r>
            <a:endParaRPr b="1" dirty="0">
              <a:latin typeface="Roboto"/>
              <a:ea typeface="Roboto"/>
              <a:cs typeface="Roboto"/>
              <a:sym typeface="Roboto"/>
            </a:endParaRPr>
          </a:p>
        </p:txBody>
      </p:sp>
      <p:sp>
        <p:nvSpPr>
          <p:cNvPr id="271" name="Google Shape;271;p21"/>
          <p:cNvSpPr txBox="1"/>
          <p:nvPr/>
        </p:nvSpPr>
        <p:spPr>
          <a:xfrm>
            <a:off x="1567542" y="1417639"/>
            <a:ext cx="99277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3F3F3F"/>
                </a:solidFill>
                <a:latin typeface="Roboto"/>
                <a:ea typeface="Roboto"/>
                <a:cs typeface="Roboto"/>
                <a:sym typeface="Roboto"/>
              </a:rPr>
              <a:t>Một số thủ tục có trong cơ sở dữ liệu:</a:t>
            </a:r>
            <a:endParaRPr/>
          </a:p>
        </p:txBody>
      </p:sp>
      <p:pic>
        <p:nvPicPr>
          <p:cNvPr id="272" name="Google Shape;272;p21"/>
          <p:cNvPicPr preferRelativeResize="0"/>
          <p:nvPr/>
        </p:nvPicPr>
        <p:blipFill rotWithShape="1">
          <a:blip r:embed="rId3">
            <a:alphaModFix/>
          </a:blip>
          <a:srcRect/>
          <a:stretch/>
        </p:blipFill>
        <p:spPr>
          <a:xfrm rot="6375178">
            <a:off x="10432312" y="-1210402"/>
            <a:ext cx="3108709" cy="2420806"/>
          </a:xfrm>
          <a:prstGeom prst="rect">
            <a:avLst/>
          </a:prstGeom>
          <a:noFill/>
          <a:ln>
            <a:noFill/>
          </a:ln>
        </p:spPr>
      </p:pic>
      <p:pic>
        <p:nvPicPr>
          <p:cNvPr id="2" name="Picture 1"/>
          <p:cNvPicPr>
            <a:picLocks noChangeAspect="1"/>
          </p:cNvPicPr>
          <p:nvPr/>
        </p:nvPicPr>
        <p:blipFill>
          <a:blip r:embed="rId4"/>
          <a:stretch>
            <a:fillRect/>
          </a:stretch>
        </p:blipFill>
        <p:spPr>
          <a:xfrm>
            <a:off x="622645" y="1831003"/>
            <a:ext cx="5482880" cy="4617952"/>
          </a:xfrm>
          <a:prstGeom prst="rect">
            <a:avLst/>
          </a:prstGeom>
        </p:spPr>
      </p:pic>
      <p:pic>
        <p:nvPicPr>
          <p:cNvPr id="3" name="Picture 2"/>
          <p:cNvPicPr>
            <a:picLocks noChangeAspect="1"/>
          </p:cNvPicPr>
          <p:nvPr/>
        </p:nvPicPr>
        <p:blipFill>
          <a:blip r:embed="rId5"/>
          <a:stretch>
            <a:fillRect/>
          </a:stretch>
        </p:blipFill>
        <p:spPr>
          <a:xfrm>
            <a:off x="5929164" y="1971170"/>
            <a:ext cx="4957911" cy="393094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71"/>
                                        </p:tgtEl>
                                      </p:cBhvr>
                                    </p:animEffect>
                                    <p:set>
                                      <p:cBhvr>
                                        <p:cTn id="12" dur="1" fill="hold">
                                          <p:stCondLst>
                                            <p:cond delay="500"/>
                                          </p:stCondLst>
                                        </p:cTn>
                                        <p:tgtEl>
                                          <p:spTgt spid="2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2"/>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dirty="0">
                <a:solidFill>
                  <a:srgbClr val="E49140"/>
                </a:solidFill>
              </a:rPr>
              <a:t>4.1. </a:t>
            </a:r>
            <a:r>
              <a:rPr lang="en-US" sz="6000" b="1" dirty="0" err="1">
                <a:solidFill>
                  <a:srgbClr val="E49140"/>
                </a:solidFill>
              </a:rPr>
              <a:t>Thủ</a:t>
            </a:r>
            <a:r>
              <a:rPr lang="en-US" sz="6000" b="1" dirty="0">
                <a:solidFill>
                  <a:srgbClr val="E49140"/>
                </a:solidFill>
              </a:rPr>
              <a:t> </a:t>
            </a:r>
            <a:r>
              <a:rPr lang="en-US" sz="6000" b="1" dirty="0" err="1">
                <a:solidFill>
                  <a:srgbClr val="E49140"/>
                </a:solidFill>
              </a:rPr>
              <a:t>tục</a:t>
            </a:r>
            <a:endParaRPr sz="6000" b="1" dirty="0">
              <a:latin typeface="Roboto"/>
              <a:ea typeface="Roboto"/>
              <a:cs typeface="Roboto"/>
              <a:sym typeface="Roboto"/>
            </a:endParaRPr>
          </a:p>
        </p:txBody>
      </p:sp>
      <p:sp>
        <p:nvSpPr>
          <p:cNvPr id="280" name="Google Shape;280;p22"/>
          <p:cNvSpPr txBox="1"/>
          <p:nvPr/>
        </p:nvSpPr>
        <p:spPr>
          <a:xfrm>
            <a:off x="1175657" y="971005"/>
            <a:ext cx="99277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3F3F3F"/>
                </a:solidFill>
                <a:latin typeface="Roboto"/>
                <a:ea typeface="Roboto"/>
                <a:cs typeface="Roboto"/>
                <a:sym typeface="Roboto"/>
              </a:rPr>
              <a:t>VD:</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Thủ</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tục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Thêm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hoặc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sửa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thông</a:t>
            </a:r>
            <a:r>
              <a:rPr lang="en-US" sz="2400" dirty="0">
                <a:solidFill>
                  <a:srgbClr val="3F3F3F"/>
                </a:solidFill>
                <a:latin typeface="Roboto"/>
                <a:ea typeface="Roboto"/>
                <a:cs typeface="Roboto"/>
                <a:sym typeface="Roboto"/>
              </a:rPr>
              <a:t> tin </a:t>
            </a:r>
            <a:r>
              <a:rPr lang="en-US" sz="2400" dirty="0" err="1">
                <a:solidFill>
                  <a:srgbClr val="3F3F3F"/>
                </a:solidFill>
                <a:latin typeface="Roboto"/>
                <a:ea typeface="Roboto"/>
                <a:cs typeface="Roboto"/>
                <a:sym typeface="Roboto"/>
              </a:rPr>
              <a:t>khách</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hàng</a:t>
            </a:r>
            <a:endParaRPr dirty="0"/>
          </a:p>
        </p:txBody>
      </p:sp>
      <p:pic>
        <p:nvPicPr>
          <p:cNvPr id="4" name="Picture 3">
            <a:extLst>
              <a:ext uri="{FF2B5EF4-FFF2-40B4-BE49-F238E27FC236}">
                <a16:creationId xmlns:a16="http://schemas.microsoft.com/office/drawing/2014/main" id="{8E9BEAEB-0211-78CE-6DBA-279324A842CB}"/>
              </a:ext>
            </a:extLst>
          </p:cNvPr>
          <p:cNvPicPr>
            <a:picLocks noChangeAspect="1"/>
          </p:cNvPicPr>
          <p:nvPr/>
        </p:nvPicPr>
        <p:blipFill>
          <a:blip r:embed="rId3"/>
          <a:stretch>
            <a:fillRect/>
          </a:stretch>
        </p:blipFill>
        <p:spPr>
          <a:xfrm>
            <a:off x="2277715" y="1375395"/>
            <a:ext cx="7377913" cy="54064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
                                        <p:tgtEl>
                                          <p:spTgt spid="2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80"/>
                                        </p:tgtEl>
                                      </p:cBhvr>
                                    </p:animEffect>
                                    <p:set>
                                      <p:cBhvr>
                                        <p:cTn id="12" dur="1" fill="hold">
                                          <p:stCondLst>
                                            <p:cond delay="500"/>
                                          </p:stCondLst>
                                        </p:cTn>
                                        <p:tgtEl>
                                          <p:spTgt spid="2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4" name="Google Shape;294;p23"/>
          <p:cNvSpPr txBox="1"/>
          <p:nvPr/>
        </p:nvSpPr>
        <p:spPr>
          <a:xfrm>
            <a:off x="1284513" y="479234"/>
            <a:ext cx="992790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3F3F3F"/>
                </a:solidFill>
                <a:latin typeface="Roboto"/>
                <a:ea typeface="Roboto"/>
                <a:cs typeface="Roboto"/>
                <a:sym typeface="Roboto"/>
              </a:rPr>
              <a:t>VD:</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Thủ</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tục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xem</a:t>
            </a:r>
            <a:r>
              <a:rPr lang="en-US" sz="2400" dirty="0">
                <a:solidFill>
                  <a:srgbClr val="3F3F3F"/>
                </a:solidFill>
                <a:latin typeface="Roboto"/>
                <a:ea typeface="Roboto"/>
                <a:cs typeface="Roboto"/>
                <a:sym typeface="Roboto"/>
              </a:rPr>
              <a:t> chi </a:t>
            </a:r>
            <a:r>
              <a:rPr lang="en-US" sz="2400" dirty="0" err="1">
                <a:solidFill>
                  <a:srgbClr val="3F3F3F"/>
                </a:solidFill>
                <a:latin typeface="Roboto"/>
                <a:ea typeface="Roboto"/>
                <a:cs typeface="Roboto"/>
                <a:sym typeface="Roboto"/>
              </a:rPr>
              <a:t>tiết</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hóa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đơn</a:t>
            </a:r>
            <a:endParaRPr sz="2400" dirty="0">
              <a:solidFill>
                <a:srgbClr val="3F3F3F"/>
              </a:solidFill>
              <a:latin typeface="Roboto"/>
              <a:ea typeface="Roboto"/>
              <a:cs typeface="Roboto"/>
              <a:sym typeface="Roboto"/>
            </a:endParaRPr>
          </a:p>
        </p:txBody>
      </p:sp>
      <p:pic>
        <p:nvPicPr>
          <p:cNvPr id="4" name="Picture 3">
            <a:extLst>
              <a:ext uri="{FF2B5EF4-FFF2-40B4-BE49-F238E27FC236}">
                <a16:creationId xmlns:a16="http://schemas.microsoft.com/office/drawing/2014/main" id="{68EFE57A-3DF6-9725-CF92-2852966F0EBB}"/>
              </a:ext>
            </a:extLst>
          </p:cNvPr>
          <p:cNvPicPr>
            <a:picLocks noChangeAspect="1"/>
          </p:cNvPicPr>
          <p:nvPr/>
        </p:nvPicPr>
        <p:blipFill>
          <a:blip r:embed="rId3"/>
          <a:stretch>
            <a:fillRect/>
          </a:stretch>
        </p:blipFill>
        <p:spPr>
          <a:xfrm>
            <a:off x="2550312" y="1104192"/>
            <a:ext cx="6920260" cy="5253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fade">
                                      <p:cBhvr>
                                        <p:cTn id="7" dur="500"/>
                                        <p:tgtEl>
                                          <p:spTgt spid="29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94"/>
                                        </p:tgtEl>
                                      </p:cBhvr>
                                    </p:animEffect>
                                    <p:set>
                                      <p:cBhvr>
                                        <p:cTn id="12" dur="1" fill="hold">
                                          <p:stCondLst>
                                            <p:cond delay="500"/>
                                          </p:stCondLst>
                                        </p:cTn>
                                        <p:tgtEl>
                                          <p:spTgt spid="2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27"/>
          <p:cNvSpPr txBox="1"/>
          <p:nvPr/>
        </p:nvSpPr>
        <p:spPr>
          <a:xfrm>
            <a:off x="1426028" y="424806"/>
            <a:ext cx="99277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3F3F3F"/>
                </a:solidFill>
                <a:latin typeface="Roboto"/>
                <a:ea typeface="Roboto"/>
                <a:cs typeface="Roboto"/>
                <a:sym typeface="Roboto"/>
              </a:rPr>
              <a:t>VD:</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Hàm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kiểm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tra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đăng</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nhập</a:t>
            </a:r>
            <a:endParaRPr sz="2400" dirty="0">
              <a:solidFill>
                <a:srgbClr val="3F3F3F"/>
              </a:solidFill>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579721" y="1216822"/>
            <a:ext cx="11255715" cy="4625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4"/>
                                        </p:tgtEl>
                                        <p:attrNameLst>
                                          <p:attrName>style.visibility</p:attrName>
                                        </p:attrNameLst>
                                      </p:cBhvr>
                                      <p:to>
                                        <p:strVal val="visible"/>
                                      </p:to>
                                    </p:set>
                                    <p:animEffect transition="in" filter="fade">
                                      <p:cBhvr>
                                        <p:cTn id="7" dur="500"/>
                                        <p:tgtEl>
                                          <p:spTgt spid="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g199fec97ff3_1_23"/>
          <p:cNvSpPr txBox="1">
            <a:spLocks noGrp="1"/>
          </p:cNvSpPr>
          <p:nvPr>
            <p:ph type="title"/>
          </p:nvPr>
        </p:nvSpPr>
        <p:spPr>
          <a:xfrm>
            <a:off x="1567542" y="307296"/>
            <a:ext cx="10188900"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dirty="0">
                <a:solidFill>
                  <a:srgbClr val="E49140"/>
                </a:solidFill>
              </a:rPr>
              <a:t>4.2. </a:t>
            </a:r>
            <a:r>
              <a:rPr lang="en-US" sz="6000" b="1" dirty="0" err="1">
                <a:solidFill>
                  <a:srgbClr val="E49140"/>
                </a:solidFill>
              </a:rPr>
              <a:t>Hàm</a:t>
            </a:r>
            <a:endParaRPr b="1" dirty="0">
              <a:latin typeface="Roboto"/>
              <a:ea typeface="Roboto"/>
              <a:cs typeface="Roboto"/>
              <a:sym typeface="Roboto"/>
            </a:endParaRPr>
          </a:p>
        </p:txBody>
      </p:sp>
      <p:sp>
        <p:nvSpPr>
          <p:cNvPr id="302" name="Google Shape;302;g199fec97ff3_1_23"/>
          <p:cNvSpPr txBox="1"/>
          <p:nvPr/>
        </p:nvSpPr>
        <p:spPr>
          <a:xfrm>
            <a:off x="1567542" y="1186806"/>
            <a:ext cx="9927900"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3F3F3F"/>
                </a:solidFill>
                <a:latin typeface="Roboto"/>
                <a:ea typeface="Roboto"/>
                <a:cs typeface="Roboto"/>
                <a:sym typeface="Roboto"/>
              </a:rPr>
              <a:t>VD:</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Hàm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lấy</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idmax</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để</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tạo</a:t>
            </a:r>
            <a:r>
              <a:rPr lang="en-US" sz="2400" dirty="0">
                <a:solidFill>
                  <a:srgbClr val="3F3F3F"/>
                </a:solidFill>
                <a:latin typeface="Roboto"/>
                <a:ea typeface="Roboto"/>
                <a:cs typeface="Roboto"/>
                <a:sym typeface="Roboto"/>
              </a:rPr>
              <a:t> id </a:t>
            </a:r>
            <a:r>
              <a:rPr lang="en-US" sz="2400" dirty="0" err="1">
                <a:solidFill>
                  <a:srgbClr val="3F3F3F"/>
                </a:solidFill>
                <a:latin typeface="Roboto"/>
                <a:ea typeface="Roboto"/>
                <a:cs typeface="Roboto"/>
                <a:sym typeface="Roboto"/>
              </a:rPr>
              <a:t>điện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thoại</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mới</a:t>
            </a:r>
            <a:endParaRPr sz="2400" dirty="0">
              <a:solidFill>
                <a:srgbClr val="3F3F3F"/>
              </a:solidFill>
              <a:latin typeface="Roboto"/>
              <a:ea typeface="Roboto"/>
              <a:cs typeface="Roboto"/>
              <a:sym typeface="Roboto"/>
            </a:endParaRPr>
          </a:p>
        </p:txBody>
      </p:sp>
      <p:pic>
        <p:nvPicPr>
          <p:cNvPr id="5" name="Picture 4">
            <a:extLst>
              <a:ext uri="{FF2B5EF4-FFF2-40B4-BE49-F238E27FC236}">
                <a16:creationId xmlns:a16="http://schemas.microsoft.com/office/drawing/2014/main" id="{6CF317F3-A9E3-716F-9F32-F6175B065855}"/>
              </a:ext>
            </a:extLst>
          </p:cNvPr>
          <p:cNvPicPr>
            <a:picLocks noChangeAspect="1"/>
          </p:cNvPicPr>
          <p:nvPr/>
        </p:nvPicPr>
        <p:blipFill>
          <a:blip r:embed="rId3"/>
          <a:stretch>
            <a:fillRect/>
          </a:stretch>
        </p:blipFill>
        <p:spPr>
          <a:xfrm>
            <a:off x="1540209" y="1915858"/>
            <a:ext cx="9960550" cy="228602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2"/>
                                        </p:tgtEl>
                                        <p:attrNameLst>
                                          <p:attrName>style.visibility</p:attrName>
                                        </p:attrNameLst>
                                      </p:cBhvr>
                                      <p:to>
                                        <p:strVal val="visible"/>
                                      </p:to>
                                    </p:set>
                                    <p:animEffect transition="in" filter="fade">
                                      <p:cBhvr>
                                        <p:cTn id="7" dur="500"/>
                                        <p:tgtEl>
                                          <p:spTgt spid="3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02"/>
                                        </p:tgtEl>
                                      </p:cBhvr>
                                    </p:animEffect>
                                    <p:set>
                                      <p:cBhvr>
                                        <p:cTn id="12" dur="1" fill="hold">
                                          <p:stCondLst>
                                            <p:cond delay="500"/>
                                          </p:stCondLst>
                                        </p:cTn>
                                        <p:tgtEl>
                                          <p:spTgt spid="30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7" name="Google Shape;327;p26"/>
          <p:cNvSpPr txBox="1"/>
          <p:nvPr/>
        </p:nvSpPr>
        <p:spPr>
          <a:xfrm>
            <a:off x="925285" y="566321"/>
            <a:ext cx="9927772"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rgbClr val="3F3F3F"/>
                </a:solidFill>
                <a:latin typeface="Roboto"/>
                <a:ea typeface="Roboto"/>
                <a:cs typeface="Roboto"/>
                <a:sym typeface="Roboto"/>
              </a:rPr>
              <a:t>VD:</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Hàm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tìm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kiếm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hóa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đơn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theo</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ngày</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và</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trạng</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thái</a:t>
            </a:r>
            <a:endParaRPr sz="2400" dirty="0">
              <a:solidFill>
                <a:srgbClr val="3F3F3F"/>
              </a:solidFill>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a:off x="2953316" y="1399731"/>
            <a:ext cx="6536306" cy="39551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7"/>
                                        </p:tgtEl>
                                        <p:attrNameLst>
                                          <p:attrName>style.visibility</p:attrName>
                                        </p:attrNameLst>
                                      </p:cBhvr>
                                      <p:to>
                                        <p:strVal val="visible"/>
                                      </p:to>
                                    </p:set>
                                    <p:animEffect transition="in" filter="fade">
                                      <p:cBhvr>
                                        <p:cTn id="7" dur="500"/>
                                        <p:tgtEl>
                                          <p:spTgt spid="3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27"/>
                                        </p:tgtEl>
                                      </p:cBhvr>
                                    </p:animEffect>
                                    <p:set>
                                      <p:cBhvr>
                                        <p:cTn id="12" dur="1" fill="hold">
                                          <p:stCondLst>
                                            <p:cond delay="500"/>
                                          </p:stCondLst>
                                        </p:cTn>
                                        <p:tgtEl>
                                          <p:spTgt spid="3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8"/>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dirty="0">
                <a:solidFill>
                  <a:srgbClr val="E49140"/>
                </a:solidFill>
              </a:rPr>
              <a:t>5.Phân </a:t>
            </a:r>
            <a:r>
              <a:rPr lang="en-US" sz="6000" b="1" dirty="0" err="1">
                <a:solidFill>
                  <a:srgbClr val="E49140"/>
                </a:solidFill>
              </a:rPr>
              <a:t>quyền</a:t>
            </a:r>
            <a:endParaRPr b="1" dirty="0">
              <a:latin typeface="Roboto"/>
              <a:ea typeface="Roboto"/>
              <a:cs typeface="Roboto"/>
              <a:sym typeface="Roboto"/>
            </a:endParaRPr>
          </a:p>
        </p:txBody>
      </p:sp>
      <p:pic>
        <p:nvPicPr>
          <p:cNvPr id="341" name="Google Shape;341;p28"/>
          <p:cNvPicPr preferRelativeResize="0"/>
          <p:nvPr/>
        </p:nvPicPr>
        <p:blipFill rotWithShape="1">
          <a:blip r:embed="rId3">
            <a:alphaModFix/>
          </a:blip>
          <a:srcRect/>
          <a:stretch/>
        </p:blipFill>
        <p:spPr>
          <a:xfrm rot="6375178">
            <a:off x="10432312" y="-1210402"/>
            <a:ext cx="3108709" cy="2420806"/>
          </a:xfrm>
          <a:prstGeom prst="rect">
            <a:avLst/>
          </a:prstGeom>
          <a:noFill/>
          <a:ln>
            <a:noFill/>
          </a:ln>
        </p:spPr>
      </p:pic>
      <p:sp>
        <p:nvSpPr>
          <p:cNvPr id="342" name="Google Shape;342;p28"/>
          <p:cNvSpPr txBox="1"/>
          <p:nvPr/>
        </p:nvSpPr>
        <p:spPr>
          <a:xfrm>
            <a:off x="1567542" y="1186806"/>
            <a:ext cx="9927772" cy="175432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a:solidFill>
                  <a:srgbClr val="3F3F3F"/>
                </a:solidFill>
                <a:latin typeface="Roboto"/>
                <a:ea typeface="Roboto"/>
                <a:cs typeface="Roboto"/>
                <a:sym typeface="Roboto"/>
              </a:rPr>
              <a:t>Các đối tượng và quyền được cấp là</a:t>
            </a:r>
            <a:endParaRPr sz="2400" b="1">
              <a:solidFill>
                <a:srgbClr val="3F3F3F"/>
              </a:solidFill>
              <a:latin typeface="Roboto"/>
              <a:ea typeface="Roboto"/>
              <a:cs typeface="Roboto"/>
              <a:sym typeface="Roboto"/>
            </a:endParaRPr>
          </a:p>
          <a:p>
            <a:pPr marL="342900" marR="0" lvl="0" indent="-342900" algn="l" rtl="0">
              <a:lnSpc>
                <a:spcPct val="150000"/>
              </a:lnSpc>
              <a:spcBef>
                <a:spcPts val="0"/>
              </a:spcBef>
              <a:spcAft>
                <a:spcPts val="0"/>
              </a:spcAft>
              <a:buClr>
                <a:srgbClr val="3F3F3F"/>
              </a:buClr>
              <a:buSzPts val="2400"/>
              <a:buFont typeface="Noto Sans Symbols"/>
              <a:buChar char="❑"/>
            </a:pPr>
            <a:r>
              <a:rPr lang="en-US" sz="2400">
                <a:solidFill>
                  <a:srgbClr val="3F3F3F"/>
                </a:solidFill>
                <a:latin typeface="Roboto"/>
                <a:ea typeface="Roboto"/>
                <a:cs typeface="Roboto"/>
                <a:sym typeface="Roboto"/>
              </a:rPr>
              <a:t>Người quản lý </a:t>
            </a:r>
            <a:endParaRPr/>
          </a:p>
          <a:p>
            <a:pPr marL="342900" marR="0" lvl="0" indent="-342900" algn="l" rtl="0">
              <a:lnSpc>
                <a:spcPct val="150000"/>
              </a:lnSpc>
              <a:spcBef>
                <a:spcPts val="0"/>
              </a:spcBef>
              <a:spcAft>
                <a:spcPts val="0"/>
              </a:spcAft>
              <a:buClr>
                <a:srgbClr val="3F3F3F"/>
              </a:buClr>
              <a:buSzPts val="2400"/>
              <a:buFont typeface="Noto Sans Symbols"/>
              <a:buChar char="❑"/>
            </a:pPr>
            <a:r>
              <a:rPr lang="en-US" sz="2400">
                <a:solidFill>
                  <a:srgbClr val="3F3F3F"/>
                </a:solidFill>
                <a:latin typeface="Roboto"/>
                <a:ea typeface="Roboto"/>
                <a:cs typeface="Roboto"/>
                <a:sym typeface="Roboto"/>
              </a:rPr>
              <a:t>Nhân viên</a:t>
            </a:r>
            <a:endParaRPr sz="2400">
              <a:solidFill>
                <a:srgbClr val="3F3F3F"/>
              </a:solidFill>
              <a:latin typeface="Roboto"/>
              <a:ea typeface="Roboto"/>
              <a:cs typeface="Roboto"/>
              <a:sym typeface="Roboto"/>
            </a:endParaRPr>
          </a:p>
        </p:txBody>
      </p:sp>
      <p:sp>
        <p:nvSpPr>
          <p:cNvPr id="343" name="Google Shape;343;p28"/>
          <p:cNvSpPr txBox="1"/>
          <p:nvPr/>
        </p:nvSpPr>
        <p:spPr>
          <a:xfrm>
            <a:off x="1354182" y="3039706"/>
            <a:ext cx="8822064" cy="1754326"/>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a:solidFill>
                  <a:srgbClr val="3F3F3F"/>
                </a:solidFill>
                <a:latin typeface="Roboto"/>
                <a:ea typeface="Roboto"/>
                <a:cs typeface="Roboto"/>
                <a:sym typeface="Roboto"/>
              </a:rPr>
              <a:t>Người quản lý</a:t>
            </a:r>
            <a:endParaRPr sz="2400" b="1">
              <a:solidFill>
                <a:srgbClr val="3F3F3F"/>
              </a:solidFill>
              <a:latin typeface="Roboto"/>
              <a:ea typeface="Roboto"/>
              <a:cs typeface="Roboto"/>
              <a:sym typeface="Roboto"/>
            </a:endParaRPr>
          </a:p>
          <a:p>
            <a:pPr marL="342900" marR="0" lvl="0" indent="-342900" algn="l" rtl="0">
              <a:lnSpc>
                <a:spcPct val="150000"/>
              </a:lnSpc>
              <a:spcBef>
                <a:spcPts val="0"/>
              </a:spcBef>
              <a:spcAft>
                <a:spcPts val="0"/>
              </a:spcAft>
              <a:buClr>
                <a:srgbClr val="3F3F3F"/>
              </a:buClr>
              <a:buSzPts val="2400"/>
              <a:buFont typeface="Arial"/>
              <a:buChar char="•"/>
            </a:pPr>
            <a:r>
              <a:rPr lang="en-US" sz="2400">
                <a:solidFill>
                  <a:srgbClr val="3F3F3F"/>
                </a:solidFill>
                <a:latin typeface="Roboto"/>
                <a:ea typeface="Roboto"/>
                <a:cs typeface="Roboto"/>
                <a:sym typeface="Roboto"/>
              </a:rPr>
              <a:t>Xem và chỉnh sửa dữ liệu tất cả bảng.</a:t>
            </a:r>
            <a:endParaRPr/>
          </a:p>
          <a:p>
            <a:pPr marL="342900" marR="0" lvl="0" indent="-342900" algn="l" rtl="0">
              <a:lnSpc>
                <a:spcPct val="150000"/>
              </a:lnSpc>
              <a:spcBef>
                <a:spcPts val="0"/>
              </a:spcBef>
              <a:spcAft>
                <a:spcPts val="0"/>
              </a:spcAft>
              <a:buClr>
                <a:srgbClr val="3F3F3F"/>
              </a:buClr>
              <a:buSzPts val="2400"/>
              <a:buFont typeface="Arial"/>
              <a:buChar char="•"/>
            </a:pPr>
            <a:r>
              <a:rPr lang="en-US" sz="2400">
                <a:solidFill>
                  <a:srgbClr val="3F3F3F"/>
                </a:solidFill>
                <a:latin typeface="Roboto"/>
                <a:ea typeface="Roboto"/>
                <a:cs typeface="Roboto"/>
                <a:sym typeface="Roboto"/>
              </a:rPr>
              <a:t>Thực thi các hàm, thủ tục và xem view.</a:t>
            </a:r>
            <a:endParaRPr/>
          </a:p>
        </p:txBody>
      </p:sp>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Effect transition="in" filter="fade">
                                      <p:cBhvr>
                                        <p:cTn id="7" dur="500"/>
                                        <p:tgtEl>
                                          <p:spTgt spid="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2">
                                            <p:txEl>
                                              <p:pRg st="1" end="1"/>
                                            </p:txEl>
                                          </p:spTgt>
                                        </p:tgtEl>
                                        <p:attrNameLst>
                                          <p:attrName>style.visibility</p:attrName>
                                        </p:attrNameLst>
                                      </p:cBhvr>
                                      <p:to>
                                        <p:strVal val="visible"/>
                                      </p:to>
                                    </p:set>
                                    <p:animEffect transition="in" filter="fade">
                                      <p:cBhvr>
                                        <p:cTn id="12" dur="500"/>
                                        <p:tgtEl>
                                          <p:spTgt spid="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2">
                                            <p:txEl>
                                              <p:pRg st="2" end="2"/>
                                            </p:txEl>
                                          </p:spTgt>
                                        </p:tgtEl>
                                        <p:attrNameLst>
                                          <p:attrName>style.visibility</p:attrName>
                                        </p:attrNameLst>
                                      </p:cBhvr>
                                      <p:to>
                                        <p:strVal val="visible"/>
                                      </p:to>
                                    </p:set>
                                    <p:animEffect transition="in" filter="fade">
                                      <p:cBhvr>
                                        <p:cTn id="17" dur="500"/>
                                        <p:tgtEl>
                                          <p:spTgt spid="3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3">
                                            <p:txEl>
                                              <p:pRg st="0" end="0"/>
                                            </p:txEl>
                                          </p:spTgt>
                                        </p:tgtEl>
                                        <p:attrNameLst>
                                          <p:attrName>style.visibility</p:attrName>
                                        </p:attrNameLst>
                                      </p:cBhvr>
                                      <p:to>
                                        <p:strVal val="visible"/>
                                      </p:to>
                                    </p:set>
                                    <p:animEffect transition="in" filter="fade">
                                      <p:cBhvr>
                                        <p:cTn id="22" dur="500"/>
                                        <p:tgtEl>
                                          <p:spTgt spid="34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3">
                                            <p:txEl>
                                              <p:pRg st="1" end="1"/>
                                            </p:txEl>
                                          </p:spTgt>
                                        </p:tgtEl>
                                        <p:attrNameLst>
                                          <p:attrName>style.visibility</p:attrName>
                                        </p:attrNameLst>
                                      </p:cBhvr>
                                      <p:to>
                                        <p:strVal val="visible"/>
                                      </p:to>
                                    </p:set>
                                    <p:animEffect transition="in" filter="fade">
                                      <p:cBhvr>
                                        <p:cTn id="27" dur="500"/>
                                        <p:tgtEl>
                                          <p:spTgt spid="34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3">
                                            <p:txEl>
                                              <p:pRg st="2" end="2"/>
                                            </p:txEl>
                                          </p:spTgt>
                                        </p:tgtEl>
                                        <p:attrNameLst>
                                          <p:attrName>style.visibility</p:attrName>
                                        </p:attrNameLst>
                                      </p:cBhvr>
                                      <p:to>
                                        <p:strVal val="visible"/>
                                      </p:to>
                                    </p:set>
                                    <p:animEffect transition="in" filter="fade">
                                      <p:cBhvr>
                                        <p:cTn id="32" dur="500"/>
                                        <p:tgtEl>
                                          <p:spTgt spid="34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342">
                                            <p:txEl>
                                              <p:pRg st="0" end="0"/>
                                            </p:txEl>
                                          </p:spTgt>
                                        </p:tgtEl>
                                      </p:cBhvr>
                                    </p:animEffect>
                                    <p:set>
                                      <p:cBhvr>
                                        <p:cTn id="37" dur="1" fill="hold">
                                          <p:stCondLst>
                                            <p:cond delay="500"/>
                                          </p:stCondLst>
                                        </p:cTn>
                                        <p:tgtEl>
                                          <p:spTgt spid="342">
                                            <p:txEl>
                                              <p:pRg st="0" end="0"/>
                                            </p:txEl>
                                          </p:spTgt>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500"/>
                                        <p:tgtEl>
                                          <p:spTgt spid="342">
                                            <p:txEl>
                                              <p:pRg st="1" end="1"/>
                                            </p:txEl>
                                          </p:spTgt>
                                        </p:tgtEl>
                                      </p:cBhvr>
                                    </p:animEffect>
                                    <p:set>
                                      <p:cBhvr>
                                        <p:cTn id="42" dur="1" fill="hold">
                                          <p:stCondLst>
                                            <p:cond delay="500"/>
                                          </p:stCondLst>
                                        </p:cTn>
                                        <p:tgtEl>
                                          <p:spTgt spid="342">
                                            <p:txEl>
                                              <p:pRg st="1" end="1"/>
                                            </p:txEl>
                                          </p:spTgt>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342">
                                            <p:txEl>
                                              <p:pRg st="2" end="2"/>
                                            </p:txEl>
                                          </p:spTgt>
                                        </p:tgtEl>
                                      </p:cBhvr>
                                    </p:animEffect>
                                    <p:set>
                                      <p:cBhvr>
                                        <p:cTn id="47" dur="1" fill="hold">
                                          <p:stCondLst>
                                            <p:cond delay="500"/>
                                          </p:stCondLst>
                                        </p:cTn>
                                        <p:tgtEl>
                                          <p:spTgt spid="342">
                                            <p:txEl>
                                              <p:pRg st="2" end="2"/>
                                            </p:txEl>
                                          </p:spTgt>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343">
                                            <p:txEl>
                                              <p:pRg st="0" end="0"/>
                                            </p:txEl>
                                          </p:spTgt>
                                        </p:tgtEl>
                                      </p:cBhvr>
                                    </p:animEffect>
                                    <p:set>
                                      <p:cBhvr>
                                        <p:cTn id="50" dur="1" fill="hold">
                                          <p:stCondLst>
                                            <p:cond delay="500"/>
                                          </p:stCondLst>
                                        </p:cTn>
                                        <p:tgtEl>
                                          <p:spTgt spid="343">
                                            <p:txEl>
                                              <p:pRg st="0" end="0"/>
                                            </p:txEl>
                                          </p:spTgt>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43">
                                            <p:txEl>
                                              <p:pRg st="1" end="1"/>
                                            </p:txEl>
                                          </p:spTgt>
                                        </p:tgtEl>
                                      </p:cBhvr>
                                    </p:animEffect>
                                    <p:set>
                                      <p:cBhvr>
                                        <p:cTn id="53" dur="1" fill="hold">
                                          <p:stCondLst>
                                            <p:cond delay="500"/>
                                          </p:stCondLst>
                                        </p:cTn>
                                        <p:tgtEl>
                                          <p:spTgt spid="343">
                                            <p:txEl>
                                              <p:pRg st="1" end="1"/>
                                            </p:txEl>
                                          </p:spTgt>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343">
                                            <p:txEl>
                                              <p:pRg st="2" end="2"/>
                                            </p:txEl>
                                          </p:spTgt>
                                        </p:tgtEl>
                                      </p:cBhvr>
                                    </p:animEffect>
                                    <p:set>
                                      <p:cBhvr>
                                        <p:cTn id="56" dur="1" fill="hold">
                                          <p:stCondLst>
                                            <p:cond delay="500"/>
                                          </p:stCondLst>
                                        </p:cTn>
                                        <p:tgtEl>
                                          <p:spTgt spid="343">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9"/>
          <p:cNvSpPr txBox="1">
            <a:spLocks noGrp="1"/>
          </p:cNvSpPr>
          <p:nvPr>
            <p:ph type="title"/>
          </p:nvPr>
        </p:nvSpPr>
        <p:spPr>
          <a:xfrm>
            <a:off x="1567542" y="274639"/>
            <a:ext cx="10189029" cy="1143000"/>
          </a:xfrm>
          <a:prstGeom prst="rect">
            <a:avLst/>
          </a:prstGeom>
          <a:solidFill>
            <a:schemeClr val="lt1"/>
          </a:solidFill>
          <a:ln>
            <a:noFill/>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Arial"/>
              <a:buNone/>
            </a:pPr>
            <a:r>
              <a:rPr lang="en-US" sz="6000" b="1">
                <a:solidFill>
                  <a:srgbClr val="E49140"/>
                </a:solidFill>
              </a:rPr>
              <a:t>Phân quyền</a:t>
            </a:r>
            <a:endParaRPr b="1">
              <a:latin typeface="Roboto"/>
              <a:ea typeface="Roboto"/>
              <a:cs typeface="Roboto"/>
              <a:sym typeface="Roboto"/>
            </a:endParaRPr>
          </a:p>
        </p:txBody>
      </p:sp>
      <p:sp>
        <p:nvSpPr>
          <p:cNvPr id="349" name="Google Shape;349;p29"/>
          <p:cNvSpPr txBox="1"/>
          <p:nvPr/>
        </p:nvSpPr>
        <p:spPr>
          <a:xfrm>
            <a:off x="1567542" y="1417639"/>
            <a:ext cx="8822100" cy="318544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err="1">
                <a:solidFill>
                  <a:srgbClr val="3F3F3F"/>
                </a:solidFill>
                <a:latin typeface="Roboto"/>
                <a:ea typeface="Roboto"/>
                <a:cs typeface="Roboto"/>
                <a:sym typeface="Roboto"/>
              </a:rPr>
              <a:t>Nhân</a:t>
            </a:r>
            <a:r>
              <a:rPr lang="en-US" sz="2400" b="1" dirty="0">
                <a:solidFill>
                  <a:srgbClr val="3F3F3F"/>
                </a:solidFill>
                <a:latin typeface="Roboto"/>
                <a:ea typeface="Roboto"/>
                <a:cs typeface="Roboto"/>
                <a:sym typeface="Roboto"/>
              </a:rPr>
              <a:t> </a:t>
            </a:r>
            <a:r>
              <a:rPr lang="en-US" sz="2400" b="1" dirty="0" err="1">
                <a:solidFill>
                  <a:srgbClr val="3F3F3F"/>
                </a:solidFill>
                <a:latin typeface="Roboto"/>
                <a:ea typeface="Roboto"/>
                <a:cs typeface="Roboto"/>
                <a:sym typeface="Roboto"/>
              </a:rPr>
              <a:t>viên</a:t>
            </a:r>
            <a:endParaRPr sz="2400" b="1" dirty="0">
              <a:solidFill>
                <a:srgbClr val="3F3F3F"/>
              </a:solidFill>
              <a:latin typeface="Roboto"/>
              <a:ea typeface="Roboto"/>
              <a:cs typeface="Roboto"/>
              <a:sym typeface="Roboto"/>
            </a:endParaRPr>
          </a:p>
          <a:p>
            <a:pPr marL="342900" marR="0" lvl="0" indent="-342900" algn="l" rtl="0">
              <a:lnSpc>
                <a:spcPct val="150000"/>
              </a:lnSpc>
              <a:spcBef>
                <a:spcPts val="0"/>
              </a:spcBef>
              <a:spcAft>
                <a:spcPts val="0"/>
              </a:spcAft>
              <a:buClr>
                <a:srgbClr val="3F3F3F"/>
              </a:buClr>
              <a:buSzPts val="2400"/>
              <a:buFont typeface="Arial"/>
              <a:buChar char="•"/>
            </a:pPr>
            <a:r>
              <a:rPr lang="en-US" sz="2400" dirty="0" err="1">
                <a:solidFill>
                  <a:srgbClr val="3F3F3F"/>
                </a:solidFill>
                <a:latin typeface="Roboto"/>
                <a:ea typeface="Roboto"/>
                <a:cs typeface="Roboto"/>
                <a:sym typeface="Roboto"/>
              </a:rPr>
              <a:t>Xem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tất</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cả</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các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bảng</a:t>
            </a:r>
            <a:r>
              <a:rPr lang="en-US" sz="2400" dirty="0">
                <a:solidFill>
                  <a:srgbClr val="3F3F3F"/>
                </a:solidFill>
                <a:latin typeface="Roboto"/>
                <a:ea typeface="Roboto"/>
                <a:cs typeface="Roboto"/>
                <a:sym typeface="Roboto"/>
              </a:rPr>
              <a:t>.</a:t>
            </a:r>
            <a:endParaRPr sz="2400" dirty="0">
              <a:solidFill>
                <a:srgbClr val="3F3F3F"/>
              </a:solidFill>
              <a:latin typeface="Roboto"/>
              <a:ea typeface="Roboto"/>
              <a:cs typeface="Roboto"/>
              <a:sym typeface="Roboto"/>
            </a:endParaRPr>
          </a:p>
          <a:p>
            <a:pPr marL="342900" marR="0" lvl="0" indent="-342900" algn="l" rtl="0">
              <a:lnSpc>
                <a:spcPct val="150000"/>
              </a:lnSpc>
              <a:spcBef>
                <a:spcPts val="0"/>
              </a:spcBef>
              <a:spcAft>
                <a:spcPts val="0"/>
              </a:spcAft>
              <a:buClr>
                <a:srgbClr val="3F3F3F"/>
              </a:buClr>
              <a:buSzPts val="2400"/>
              <a:buFont typeface="Arial"/>
              <a:buChar char="•"/>
            </a:pP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Thực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thi</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trên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các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hàm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thủ</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tục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trừ</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các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thủ</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tục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xóa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điện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thoại,sửa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điện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thoại,xóa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khách</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hang,sửa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nhân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viên,xóa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nhân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viên,sửa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phân</a:t>
            </a:r>
            <a:r>
              <a:rPr lang="en-US" sz="2400" dirty="0">
                <a:solidFill>
                  <a:srgbClr val="3F3F3F"/>
                </a:solidFill>
                <a:latin typeface="Roboto"/>
                <a:ea typeface="Roboto"/>
                <a:cs typeface="Roboto"/>
                <a:sym typeface="Roboto"/>
              </a:rPr>
              <a:t> ca, chi </a:t>
            </a:r>
            <a:r>
              <a:rPr lang="en-US" sz="2400" dirty="0" err="1">
                <a:solidFill>
                  <a:srgbClr val="3F3F3F"/>
                </a:solidFill>
                <a:latin typeface="Roboto"/>
                <a:ea typeface="Roboto"/>
                <a:cs typeface="Roboto"/>
                <a:sym typeface="Roboto"/>
              </a:rPr>
              <a:t>tiết</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thông</a:t>
            </a:r>
            <a:r>
              <a:rPr lang="en-US" sz="2400" dirty="0">
                <a:solidFill>
                  <a:srgbClr val="3F3F3F"/>
                </a:solidFill>
                <a:latin typeface="Roboto"/>
                <a:ea typeface="Roboto"/>
                <a:cs typeface="Roboto"/>
                <a:sym typeface="Roboto"/>
              </a:rPr>
              <a:t> tin </a:t>
            </a:r>
            <a:r>
              <a:rPr lang="en-US" sz="2400" dirty="0" err="1">
                <a:solidFill>
                  <a:srgbClr val="3F3F3F"/>
                </a:solidFill>
                <a:latin typeface="Roboto"/>
                <a:ea typeface="Roboto"/>
                <a:cs typeface="Roboto"/>
                <a:sym typeface="Roboto"/>
              </a:rPr>
              <a:t>và</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hàm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phân</a:t>
            </a:r>
            <a:r>
              <a:rPr lang="en-US" sz="2400" dirty="0">
                <a:solidFill>
                  <a:srgbClr val="3F3F3F"/>
                </a:solidFill>
                <a:latin typeface="Roboto"/>
                <a:ea typeface="Roboto"/>
                <a:cs typeface="Roboto"/>
                <a:sym typeface="Roboto"/>
              </a:rPr>
              <a:t> ca </a:t>
            </a:r>
            <a:r>
              <a:rPr lang="en-US" sz="2400" dirty="0" err="1">
                <a:solidFill>
                  <a:srgbClr val="3F3F3F"/>
                </a:solidFill>
                <a:latin typeface="Roboto"/>
                <a:ea typeface="Roboto"/>
                <a:cs typeface="Roboto"/>
                <a:sym typeface="Roboto"/>
              </a:rPr>
              <a:t>theo</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ngày</a:t>
            </a:r>
            <a:r>
              <a:rPr lang="en-US" sz="2400" dirty="0">
                <a:solidFill>
                  <a:srgbClr val="3F3F3F"/>
                </a:solidFill>
                <a:latin typeface="Roboto"/>
                <a:ea typeface="Roboto"/>
                <a:cs typeface="Roboto"/>
                <a:sym typeface="Roboto"/>
              </a:rPr>
              <a:t> </a:t>
            </a:r>
          </a:p>
          <a:p>
            <a:pPr marL="342900" marR="0" lvl="0" indent="-342900" algn="l" rtl="0">
              <a:lnSpc>
                <a:spcPct val="150000"/>
              </a:lnSpc>
              <a:spcBef>
                <a:spcPts val="0"/>
              </a:spcBef>
              <a:spcAft>
                <a:spcPts val="0"/>
              </a:spcAft>
              <a:buClr>
                <a:srgbClr val="3F3F3F"/>
              </a:buClr>
              <a:buSzPts val="2400"/>
              <a:buFont typeface="Arial"/>
              <a:buChar char="•"/>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9">
                                            <p:txEl>
                                              <p:pRg st="0" end="0"/>
                                            </p:txEl>
                                          </p:spTgt>
                                        </p:tgtEl>
                                        <p:attrNameLst>
                                          <p:attrName>style.visibility</p:attrName>
                                        </p:attrNameLst>
                                      </p:cBhvr>
                                      <p:to>
                                        <p:strVal val="visible"/>
                                      </p:to>
                                    </p:set>
                                    <p:animEffect transition="in" filter="fade">
                                      <p:cBhvr>
                                        <p:cTn id="7" dur="500"/>
                                        <p:tgtEl>
                                          <p:spTgt spid="3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9">
                                            <p:txEl>
                                              <p:pRg st="1" end="1"/>
                                            </p:txEl>
                                          </p:spTgt>
                                        </p:tgtEl>
                                        <p:attrNameLst>
                                          <p:attrName>style.visibility</p:attrName>
                                        </p:attrNameLst>
                                      </p:cBhvr>
                                      <p:to>
                                        <p:strVal val="visible"/>
                                      </p:to>
                                    </p:set>
                                    <p:animEffect transition="in" filter="fade">
                                      <p:cBhvr>
                                        <p:cTn id="10" dur="500"/>
                                        <p:tgtEl>
                                          <p:spTgt spid="34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9">
                                            <p:txEl>
                                              <p:pRg st="2" end="2"/>
                                            </p:txEl>
                                          </p:spTgt>
                                        </p:tgtEl>
                                        <p:attrNameLst>
                                          <p:attrName>style.visibility</p:attrName>
                                        </p:attrNameLst>
                                      </p:cBhvr>
                                      <p:to>
                                        <p:strVal val="visible"/>
                                      </p:to>
                                    </p:set>
                                    <p:animEffect transition="in" filter="fade">
                                      <p:cBhvr>
                                        <p:cTn id="13" dur="500"/>
                                        <p:tgtEl>
                                          <p:spTgt spid="34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54"/>
        <p:cNvGrpSpPr/>
        <p:nvPr/>
      </p:nvGrpSpPr>
      <p:grpSpPr>
        <a:xfrm>
          <a:off x="0" y="0"/>
          <a:ext cx="0" cy="0"/>
          <a:chOff x="0" y="0"/>
          <a:chExt cx="0" cy="0"/>
        </a:xfrm>
      </p:grpSpPr>
      <p:pic>
        <p:nvPicPr>
          <p:cNvPr id="355" name="Google Shape;355;g199fec97ff3_1_55"/>
          <p:cNvPicPr preferRelativeResize="0"/>
          <p:nvPr/>
        </p:nvPicPr>
        <p:blipFill rotWithShape="1">
          <a:blip r:embed="rId3">
            <a:alphaModFix/>
          </a:blip>
          <a:srcRect/>
          <a:stretch/>
        </p:blipFill>
        <p:spPr>
          <a:xfrm rot="10800000">
            <a:off x="199651" y="1541266"/>
            <a:ext cx="4515868" cy="3516585"/>
          </a:xfrm>
          <a:prstGeom prst="rect">
            <a:avLst/>
          </a:prstGeom>
          <a:noFill/>
          <a:ln>
            <a:noFill/>
          </a:ln>
        </p:spPr>
      </p:pic>
      <p:sp>
        <p:nvSpPr>
          <p:cNvPr id="356" name="Google Shape;356;g199fec97ff3_1_55"/>
          <p:cNvSpPr/>
          <p:nvPr/>
        </p:nvSpPr>
        <p:spPr>
          <a:xfrm>
            <a:off x="6012105" y="4313200"/>
            <a:ext cx="5296200" cy="421500"/>
          </a:xfrm>
          <a:prstGeom prst="rect">
            <a:avLst/>
          </a:prstGeom>
          <a:noFill/>
          <a:ln>
            <a:noFill/>
          </a:ln>
        </p:spPr>
        <p:txBody>
          <a:bodyPr spcFirstLastPara="1" wrap="square" lIns="192000" tIns="0" rIns="192000" bIns="0" anchor="t" anchorCtr="0">
            <a:noAutofit/>
          </a:bodyPr>
          <a:lstStyle/>
          <a:p>
            <a:pPr marL="0" marR="0" lvl="0" indent="457200" algn="l" rtl="0">
              <a:spcBef>
                <a:spcPts val="0"/>
              </a:spcBef>
              <a:spcAft>
                <a:spcPts val="0"/>
              </a:spcAft>
              <a:buNone/>
            </a:pPr>
            <a:r>
              <a:rPr lang="en-US" sz="3000" b="1">
                <a:solidFill>
                  <a:srgbClr val="FF0000"/>
                </a:solidFill>
              </a:rPr>
              <a:t>Demo ứng dụng</a:t>
            </a:r>
            <a:endParaRPr sz="3000" b="1">
              <a:solidFill>
                <a:srgbClr val="FF0000"/>
              </a:solidFill>
            </a:endParaRPr>
          </a:p>
        </p:txBody>
      </p:sp>
      <p:sp>
        <p:nvSpPr>
          <p:cNvPr id="357" name="Google Shape;357;g199fec97ff3_1_55"/>
          <p:cNvSpPr/>
          <p:nvPr/>
        </p:nvSpPr>
        <p:spPr>
          <a:xfrm>
            <a:off x="6009902" y="3308537"/>
            <a:ext cx="4461300" cy="525300"/>
          </a:xfrm>
          <a:prstGeom prst="rect">
            <a:avLst/>
          </a:prstGeom>
          <a:noFill/>
          <a:ln>
            <a:noFill/>
          </a:ln>
        </p:spPr>
        <p:txBody>
          <a:bodyPr spcFirstLastPara="1" wrap="square" lIns="192000" tIns="0" rIns="192000" bIns="0" anchor="t" anchorCtr="0">
            <a:noAutofit/>
          </a:bodyPr>
          <a:lstStyle/>
          <a:p>
            <a:pPr marL="0" marR="0" lvl="0" indent="0" algn="l" rtl="0">
              <a:spcBef>
                <a:spcPts val="0"/>
              </a:spcBef>
              <a:spcAft>
                <a:spcPts val="0"/>
              </a:spcAft>
              <a:buNone/>
            </a:pPr>
            <a:r>
              <a:rPr lang="en-US" sz="3000" b="1">
                <a:solidFill>
                  <a:schemeClr val="dk1"/>
                </a:solidFill>
              </a:rPr>
              <a:t>Nội dung thực hiện</a:t>
            </a:r>
            <a:endParaRPr sz="3000" b="1">
              <a:solidFill>
                <a:schemeClr val="dk1"/>
              </a:solidFill>
            </a:endParaRPr>
          </a:p>
        </p:txBody>
      </p:sp>
      <p:sp>
        <p:nvSpPr>
          <p:cNvPr id="358" name="Google Shape;358;g199fec97ff3_1_55"/>
          <p:cNvSpPr/>
          <p:nvPr/>
        </p:nvSpPr>
        <p:spPr>
          <a:xfrm>
            <a:off x="1274069" y="2912143"/>
            <a:ext cx="3616200" cy="1941600"/>
          </a:xfrm>
          <a:prstGeom prst="rect">
            <a:avLst/>
          </a:prstGeom>
          <a:noFill/>
          <a:ln>
            <a:noFill/>
          </a:ln>
        </p:spPr>
        <p:txBody>
          <a:bodyPr spcFirstLastPara="1" wrap="square" lIns="192000" tIns="0" rIns="192000" bIns="0" anchor="t" anchorCtr="0">
            <a:noAutofit/>
          </a:bodyPr>
          <a:lstStyle/>
          <a:p>
            <a:pPr marL="0" marR="0" lvl="0" indent="0" algn="ctr" rtl="0">
              <a:spcBef>
                <a:spcPts val="0"/>
              </a:spcBef>
              <a:spcAft>
                <a:spcPts val="0"/>
              </a:spcAft>
              <a:buNone/>
            </a:pPr>
            <a:r>
              <a:rPr lang="en-US" sz="3600" b="1">
                <a:solidFill>
                  <a:schemeClr val="lt1"/>
                </a:solidFill>
              </a:rPr>
              <a:t>Nội dung </a:t>
            </a:r>
            <a:endParaRPr sz="3600" b="1">
              <a:solidFill>
                <a:schemeClr val="lt1"/>
              </a:solidFill>
            </a:endParaRPr>
          </a:p>
        </p:txBody>
      </p:sp>
      <p:sp>
        <p:nvSpPr>
          <p:cNvPr id="359" name="Google Shape;359;g199fec97ff3_1_55"/>
          <p:cNvSpPr/>
          <p:nvPr/>
        </p:nvSpPr>
        <p:spPr>
          <a:xfrm>
            <a:off x="5235073" y="1900249"/>
            <a:ext cx="774900" cy="774900"/>
          </a:xfrm>
          <a:prstGeom prst="diamond">
            <a:avLst/>
          </a:prstGeom>
          <a:solidFill>
            <a:srgbClr val="34A9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rPr>
              <a:t>1</a:t>
            </a:r>
            <a:endParaRPr sz="2400" b="1">
              <a:solidFill>
                <a:schemeClr val="lt1"/>
              </a:solidFill>
            </a:endParaRPr>
          </a:p>
        </p:txBody>
      </p:sp>
      <p:sp>
        <p:nvSpPr>
          <p:cNvPr id="360" name="Google Shape;360;g199fec97ff3_1_55"/>
          <p:cNvSpPr/>
          <p:nvPr/>
        </p:nvSpPr>
        <p:spPr>
          <a:xfrm>
            <a:off x="5235072" y="2912142"/>
            <a:ext cx="774900" cy="774900"/>
          </a:xfrm>
          <a:prstGeom prst="diamond">
            <a:avLst/>
          </a:prstGeom>
          <a:solidFill>
            <a:srgbClr val="34A9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Roboto Black"/>
                <a:ea typeface="Roboto Black"/>
                <a:cs typeface="Roboto Black"/>
                <a:sym typeface="Roboto Black"/>
              </a:rPr>
              <a:t>2</a:t>
            </a:r>
            <a:endParaRPr sz="2400">
              <a:solidFill>
                <a:schemeClr val="lt1"/>
              </a:solidFill>
              <a:latin typeface="Roboto Black"/>
              <a:ea typeface="Roboto Black"/>
              <a:cs typeface="Roboto Black"/>
              <a:sym typeface="Roboto Black"/>
            </a:endParaRPr>
          </a:p>
        </p:txBody>
      </p:sp>
      <p:sp>
        <p:nvSpPr>
          <p:cNvPr id="361" name="Google Shape;361;g199fec97ff3_1_55"/>
          <p:cNvSpPr/>
          <p:nvPr/>
        </p:nvSpPr>
        <p:spPr>
          <a:xfrm>
            <a:off x="5235071" y="3987243"/>
            <a:ext cx="774900" cy="774900"/>
          </a:xfrm>
          <a:prstGeom prst="diamond">
            <a:avLst/>
          </a:prstGeom>
          <a:solidFill>
            <a:srgbClr val="34A9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Roboto Black"/>
                <a:ea typeface="Roboto Black"/>
                <a:cs typeface="Roboto Black"/>
                <a:sym typeface="Roboto Black"/>
              </a:rPr>
              <a:t>3</a:t>
            </a:r>
            <a:endParaRPr sz="2400">
              <a:solidFill>
                <a:schemeClr val="lt1"/>
              </a:solidFill>
              <a:latin typeface="Roboto Black"/>
              <a:ea typeface="Roboto Black"/>
              <a:cs typeface="Roboto Black"/>
              <a:sym typeface="Roboto Black"/>
            </a:endParaRPr>
          </a:p>
        </p:txBody>
      </p:sp>
      <p:sp>
        <p:nvSpPr>
          <p:cNvPr id="362" name="Google Shape;362;g199fec97ff3_1_55"/>
          <p:cNvSpPr/>
          <p:nvPr/>
        </p:nvSpPr>
        <p:spPr>
          <a:xfrm>
            <a:off x="6009904" y="2247007"/>
            <a:ext cx="3882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rgbClr val="FF0000"/>
                </a:solidFill>
              </a:rPr>
              <a:t> </a:t>
            </a:r>
            <a:r>
              <a:rPr lang="en-US" sz="3000" b="1" dirty="0" err="1">
                <a:solidFill>
                  <a:schemeClr val="dk1"/>
                </a:solidFill>
              </a:rPr>
              <a:t>Tổng</a:t>
            </a:r>
            <a:r>
              <a:rPr lang="en-US" sz="3000" b="1" dirty="0">
                <a:solidFill>
                  <a:schemeClr val="dk1"/>
                </a:solidFill>
              </a:rPr>
              <a:t> </a:t>
            </a:r>
            <a:r>
              <a:rPr lang="en-US" sz="3000" b="1" dirty="0" err="1">
                <a:solidFill>
                  <a:schemeClr val="dk1"/>
                </a:solidFill>
              </a:rPr>
              <a:t>quan</a:t>
            </a:r>
            <a:r>
              <a:rPr lang="en-US" sz="3000" b="1" dirty="0">
                <a:solidFill>
                  <a:schemeClr val="dk1"/>
                </a:solidFill>
              </a:rPr>
              <a:t> </a:t>
            </a:r>
            <a:r>
              <a:rPr lang="en-US" sz="3000" b="1" dirty="0" err="1">
                <a:solidFill>
                  <a:schemeClr val="dk1"/>
                </a:solidFill>
              </a:rPr>
              <a:t>đề</a:t>
            </a:r>
            <a:r>
              <a:rPr lang="en-US" sz="3000" b="1" dirty="0">
                <a:solidFill>
                  <a:schemeClr val="dk1"/>
                </a:solidFill>
              </a:rPr>
              <a:t> </a:t>
            </a:r>
            <a:r>
              <a:rPr lang="en-US" sz="3000" b="1" dirty="0" err="1">
                <a:solidFill>
                  <a:schemeClr val="dk1"/>
                </a:solidFill>
              </a:rPr>
              <a:t>tài</a:t>
            </a:r>
            <a:endParaRPr sz="3000" b="1"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500"/>
                                        <p:tgtEl>
                                          <p:spTgt spid="35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0"/>
                                        </p:tgtEl>
                                        <p:attrNameLst>
                                          <p:attrName>style.visibility</p:attrName>
                                        </p:attrNameLst>
                                      </p:cBhvr>
                                      <p:to>
                                        <p:strVal val="visible"/>
                                      </p:to>
                                    </p:set>
                                    <p:animEffect transition="in" filter="fade">
                                      <p:cBhvr>
                                        <p:cTn id="11" dur="500"/>
                                        <p:tgtEl>
                                          <p:spTgt spid="36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1"/>
                                        </p:tgtEl>
                                        <p:attrNameLst>
                                          <p:attrName>style.visibility</p:attrName>
                                        </p:attrNameLst>
                                      </p:cBhvr>
                                      <p:to>
                                        <p:strVal val="visible"/>
                                      </p:to>
                                    </p:set>
                                    <p:animEffect transition="in" filter="fade">
                                      <p:cBhvr>
                                        <p:cTn id="15" dur="500"/>
                                        <p:tgtEl>
                                          <p:spTgt spid="36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2"/>
                                        </p:tgtEl>
                                        <p:attrNameLst>
                                          <p:attrName>style.visibility</p:attrName>
                                        </p:attrNameLst>
                                      </p:cBhvr>
                                      <p:to>
                                        <p:strVal val="visible"/>
                                      </p:to>
                                    </p:set>
                                    <p:animEffect transition="in" filter="fade">
                                      <p:cBhvr>
                                        <p:cTn id="19" dur="500"/>
                                        <p:tgtEl>
                                          <p:spTgt spid="36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57"/>
                                        </p:tgtEl>
                                        <p:attrNameLst>
                                          <p:attrName>style.visibility</p:attrName>
                                        </p:attrNameLst>
                                      </p:cBhvr>
                                      <p:to>
                                        <p:strVal val="visible"/>
                                      </p:to>
                                    </p:set>
                                    <p:animEffect transition="in" filter="fade">
                                      <p:cBhvr>
                                        <p:cTn id="23" dur="500"/>
                                        <p:tgtEl>
                                          <p:spTgt spid="35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56"/>
                                        </p:tgtEl>
                                        <p:attrNameLst>
                                          <p:attrName>style.visibility</p:attrName>
                                        </p:attrNameLst>
                                      </p:cBhvr>
                                      <p:to>
                                        <p:strVal val="visible"/>
                                      </p:to>
                                    </p:set>
                                    <p:animEffect transition="in" filter="fade">
                                      <p:cBhvr>
                                        <p:cTn id="27" dur="500"/>
                                        <p:tgtEl>
                                          <p:spTgt spid="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 y="6267974"/>
            <a:ext cx="12192000" cy="742158"/>
            <a:chOff x="0" y="0"/>
            <a:chExt cx="5050803" cy="293198"/>
          </a:xfrm>
        </p:grpSpPr>
        <p:sp>
          <p:nvSpPr>
            <p:cNvPr id="3" name="Freeform 3"/>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E29417"/>
            </a:solidFill>
          </p:spPr>
        </p:sp>
        <p:sp>
          <p:nvSpPr>
            <p:cNvPr id="4" name="TextBox 4"/>
            <p:cNvSpPr txBox="1"/>
            <p:nvPr/>
          </p:nvSpPr>
          <p:spPr>
            <a:xfrm>
              <a:off x="0" y="-38100"/>
              <a:ext cx="5050803" cy="331298"/>
            </a:xfrm>
            <a:prstGeom prst="rect">
              <a:avLst/>
            </a:prstGeom>
          </p:spPr>
          <p:txBody>
            <a:bodyPr lIns="33867" tIns="33867" rIns="33867" bIns="33867" rtlCol="0" anchor="ctr"/>
            <a:lstStyle/>
            <a:p>
              <a:pPr algn="ctr">
                <a:lnSpc>
                  <a:spcPts val="1773"/>
                </a:lnSpc>
                <a:spcBef>
                  <a:spcPct val="0"/>
                </a:spcBef>
              </a:pPr>
              <a:endParaRPr sz="933"/>
            </a:p>
          </p:txBody>
        </p:sp>
      </p:grpSp>
      <p:grpSp>
        <p:nvGrpSpPr>
          <p:cNvPr id="5" name="Group 5"/>
          <p:cNvGrpSpPr/>
          <p:nvPr/>
        </p:nvGrpSpPr>
        <p:grpSpPr>
          <a:xfrm>
            <a:off x="-67821" y="-152131"/>
            <a:ext cx="12259822" cy="742158"/>
            <a:chOff x="0" y="0"/>
            <a:chExt cx="5050803" cy="293198"/>
          </a:xfrm>
        </p:grpSpPr>
        <p:sp>
          <p:nvSpPr>
            <p:cNvPr id="6" name="Freeform 6"/>
            <p:cNvSpPr/>
            <p:nvPr/>
          </p:nvSpPr>
          <p:spPr>
            <a:xfrm>
              <a:off x="0" y="0"/>
              <a:ext cx="5050803" cy="293198"/>
            </a:xfrm>
            <a:custGeom>
              <a:avLst/>
              <a:gdLst/>
              <a:ahLst/>
              <a:cxnLst/>
              <a:rect l="l" t="t" r="r" b="b"/>
              <a:pathLst>
                <a:path w="5050803" h="293198">
                  <a:moveTo>
                    <a:pt x="0" y="0"/>
                  </a:moveTo>
                  <a:lnTo>
                    <a:pt x="5050803" y="0"/>
                  </a:lnTo>
                  <a:lnTo>
                    <a:pt x="5050803" y="293198"/>
                  </a:lnTo>
                  <a:lnTo>
                    <a:pt x="0" y="293198"/>
                  </a:lnTo>
                  <a:close/>
                </a:path>
              </a:pathLst>
            </a:custGeom>
            <a:solidFill>
              <a:srgbClr val="06C892"/>
            </a:solidFill>
          </p:spPr>
        </p:sp>
        <p:sp>
          <p:nvSpPr>
            <p:cNvPr id="7" name="TextBox 7"/>
            <p:cNvSpPr txBox="1"/>
            <p:nvPr/>
          </p:nvSpPr>
          <p:spPr>
            <a:xfrm>
              <a:off x="0" y="-38100"/>
              <a:ext cx="5050803" cy="331298"/>
            </a:xfrm>
            <a:prstGeom prst="rect">
              <a:avLst/>
            </a:prstGeom>
          </p:spPr>
          <p:txBody>
            <a:bodyPr lIns="33867" tIns="33867" rIns="33867" bIns="33867" rtlCol="0" anchor="ctr"/>
            <a:lstStyle/>
            <a:p>
              <a:pPr algn="ctr">
                <a:lnSpc>
                  <a:spcPts val="1773"/>
                </a:lnSpc>
                <a:spcBef>
                  <a:spcPct val="0"/>
                </a:spcBef>
              </a:pPr>
              <a:endParaRPr sz="933"/>
            </a:p>
          </p:txBody>
        </p:sp>
      </p:grpSp>
      <p:sp>
        <p:nvSpPr>
          <p:cNvPr id="8" name="Freeform 8"/>
          <p:cNvSpPr/>
          <p:nvPr/>
        </p:nvSpPr>
        <p:spPr>
          <a:xfrm>
            <a:off x="7228440" y="712534"/>
            <a:ext cx="4150761" cy="5432933"/>
          </a:xfrm>
          <a:custGeom>
            <a:avLst/>
            <a:gdLst/>
            <a:ahLst/>
            <a:cxnLst/>
            <a:rect l="l" t="t" r="r" b="b"/>
            <a:pathLst>
              <a:path w="6226141" h="8149399">
                <a:moveTo>
                  <a:pt x="0" y="0"/>
                </a:moveTo>
                <a:lnTo>
                  <a:pt x="6226141" y="0"/>
                </a:lnTo>
                <a:lnTo>
                  <a:pt x="6226141" y="8149400"/>
                </a:lnTo>
                <a:lnTo>
                  <a:pt x="0" y="8149400"/>
                </a:lnTo>
                <a:lnTo>
                  <a:pt x="0" y="0"/>
                </a:lnTo>
                <a:close/>
              </a:path>
            </a:pathLst>
          </a:custGeom>
          <a:blipFill>
            <a:blip r:embed="rId2"/>
            <a:stretch>
              <a:fillRect/>
            </a:stretch>
          </a:blipFill>
        </p:spPr>
      </p:sp>
      <p:sp>
        <p:nvSpPr>
          <p:cNvPr id="9" name="TextBox 9"/>
          <p:cNvSpPr txBox="1"/>
          <p:nvPr/>
        </p:nvSpPr>
        <p:spPr>
          <a:xfrm>
            <a:off x="1213385" y="1625281"/>
            <a:ext cx="5902585" cy="859210"/>
          </a:xfrm>
          <a:prstGeom prst="rect">
            <a:avLst/>
          </a:prstGeom>
        </p:spPr>
        <p:txBody>
          <a:bodyPr lIns="0" tIns="0" rIns="0" bIns="0" rtlCol="0" anchor="t">
            <a:spAutoFit/>
          </a:bodyPr>
          <a:lstStyle/>
          <a:p>
            <a:pPr>
              <a:lnSpc>
                <a:spcPts val="6677"/>
              </a:lnSpc>
            </a:pPr>
            <a:r>
              <a:rPr lang="en-US" sz="6677" spc="-280">
                <a:solidFill>
                  <a:srgbClr val="E29417"/>
                </a:solidFill>
                <a:latin typeface="Be Vietnam Ultra-Bold"/>
              </a:rPr>
              <a:t>PHẦN 03</a:t>
            </a:r>
          </a:p>
        </p:txBody>
      </p:sp>
      <p:sp>
        <p:nvSpPr>
          <p:cNvPr id="10" name="TextBox 10"/>
          <p:cNvSpPr txBox="1"/>
          <p:nvPr/>
        </p:nvSpPr>
        <p:spPr>
          <a:xfrm>
            <a:off x="1213385" y="3183109"/>
            <a:ext cx="5624591" cy="500137"/>
          </a:xfrm>
          <a:prstGeom prst="rect">
            <a:avLst/>
          </a:prstGeom>
        </p:spPr>
        <p:txBody>
          <a:bodyPr lIns="0" tIns="0" rIns="0" bIns="0" rtlCol="0" anchor="t">
            <a:spAutoFit/>
          </a:bodyPr>
          <a:lstStyle/>
          <a:p>
            <a:pPr>
              <a:lnSpc>
                <a:spcPts val="3942"/>
              </a:lnSpc>
            </a:pPr>
            <a:r>
              <a:rPr lang="en-US" sz="3719" spc="-156" dirty="0">
                <a:solidFill>
                  <a:srgbClr val="E29417"/>
                </a:solidFill>
                <a:latin typeface="Be Vietnam Ultra-Bold"/>
              </a:rPr>
              <a:t>DEMO ỨNG DỰNG</a:t>
            </a:r>
          </a:p>
        </p:txBody>
      </p:sp>
    </p:spTree>
    <p:extLst>
      <p:ext uri="{BB962C8B-B14F-4D97-AF65-F5344CB8AC3E}">
        <p14:creationId xmlns:p14="http://schemas.microsoft.com/office/powerpoint/2010/main" val="875624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6"/>
        <p:cNvGrpSpPr/>
        <p:nvPr/>
      </p:nvGrpSpPr>
      <p:grpSpPr>
        <a:xfrm>
          <a:off x="0" y="0"/>
          <a:ext cx="0" cy="0"/>
          <a:chOff x="0" y="0"/>
          <a:chExt cx="0" cy="0"/>
        </a:xfrm>
      </p:grpSpPr>
      <p:sp>
        <p:nvSpPr>
          <p:cNvPr id="68" name="Google Shape;68;p3"/>
          <p:cNvSpPr/>
          <p:nvPr/>
        </p:nvSpPr>
        <p:spPr>
          <a:xfrm>
            <a:off x="6012105" y="4313200"/>
            <a:ext cx="5296200" cy="421500"/>
          </a:xfrm>
          <a:prstGeom prst="rect">
            <a:avLst/>
          </a:prstGeom>
          <a:noFill/>
          <a:ln>
            <a:noFill/>
          </a:ln>
        </p:spPr>
        <p:txBody>
          <a:bodyPr spcFirstLastPara="1" wrap="square" lIns="192000" tIns="0" rIns="192000" bIns="0" anchor="t" anchorCtr="0">
            <a:noAutofit/>
          </a:bodyPr>
          <a:lstStyle/>
          <a:p>
            <a:pPr marL="0" marR="0" lvl="0" indent="0" algn="l" rtl="0">
              <a:spcBef>
                <a:spcPts val="0"/>
              </a:spcBef>
              <a:spcAft>
                <a:spcPts val="0"/>
              </a:spcAft>
              <a:buNone/>
            </a:pPr>
            <a:r>
              <a:rPr lang="en-US" sz="3000" b="1" dirty="0">
                <a:solidFill>
                  <a:srgbClr val="3F3F3F"/>
                </a:solidFill>
              </a:rPr>
              <a:t>Demo </a:t>
            </a:r>
            <a:r>
              <a:rPr lang="en-US" sz="3000" b="1" dirty="0" err="1">
                <a:solidFill>
                  <a:srgbClr val="3F3F3F"/>
                </a:solidFill>
              </a:rPr>
              <a:t>ứng</a:t>
            </a:r>
            <a:r>
              <a:rPr lang="en-US" sz="3000" b="1" dirty="0">
                <a:solidFill>
                  <a:srgbClr val="3F3F3F"/>
                </a:solidFill>
              </a:rPr>
              <a:t> </a:t>
            </a:r>
            <a:r>
              <a:rPr lang="en-US" sz="3000" b="1" dirty="0" err="1">
                <a:solidFill>
                  <a:srgbClr val="3F3F3F"/>
                </a:solidFill>
              </a:rPr>
              <a:t>dụng</a:t>
            </a:r>
            <a:endParaRPr sz="3000" b="1" dirty="0">
              <a:solidFill>
                <a:srgbClr val="3F3F3F"/>
              </a:solidFill>
            </a:endParaRPr>
          </a:p>
        </p:txBody>
      </p:sp>
      <p:sp>
        <p:nvSpPr>
          <p:cNvPr id="69" name="Google Shape;69;p3"/>
          <p:cNvSpPr/>
          <p:nvPr/>
        </p:nvSpPr>
        <p:spPr>
          <a:xfrm>
            <a:off x="6009902" y="3308537"/>
            <a:ext cx="4461434" cy="525253"/>
          </a:xfrm>
          <a:prstGeom prst="rect">
            <a:avLst/>
          </a:prstGeom>
          <a:noFill/>
          <a:ln>
            <a:noFill/>
          </a:ln>
        </p:spPr>
        <p:txBody>
          <a:bodyPr spcFirstLastPara="1" wrap="square" lIns="192000" tIns="0" rIns="192000" bIns="0" anchor="t" anchorCtr="0">
            <a:noAutofit/>
          </a:bodyPr>
          <a:lstStyle/>
          <a:p>
            <a:pPr marL="0" marR="0" lvl="0" indent="0" algn="l" rtl="0">
              <a:spcBef>
                <a:spcPts val="0"/>
              </a:spcBef>
              <a:spcAft>
                <a:spcPts val="0"/>
              </a:spcAft>
              <a:buNone/>
            </a:pPr>
            <a:r>
              <a:rPr lang="en-US" sz="3000" b="1" dirty="0" err="1">
                <a:solidFill>
                  <a:srgbClr val="3F3F3F"/>
                </a:solidFill>
              </a:rPr>
              <a:t>Nội</a:t>
            </a:r>
            <a:r>
              <a:rPr lang="en-US" sz="3000" b="1" dirty="0">
                <a:solidFill>
                  <a:srgbClr val="3F3F3F"/>
                </a:solidFill>
              </a:rPr>
              <a:t> dung </a:t>
            </a:r>
            <a:r>
              <a:rPr lang="en-US" sz="3000" b="1" dirty="0" err="1">
                <a:solidFill>
                  <a:srgbClr val="3F3F3F"/>
                </a:solidFill>
              </a:rPr>
              <a:t>thực</a:t>
            </a:r>
            <a:r>
              <a:rPr lang="en-US" sz="3000" b="1" dirty="0">
                <a:solidFill>
                  <a:srgbClr val="3F3F3F"/>
                </a:solidFill>
              </a:rPr>
              <a:t> </a:t>
            </a:r>
            <a:r>
              <a:rPr lang="en-US" sz="3000" b="1" dirty="0" err="1">
                <a:solidFill>
                  <a:srgbClr val="3F3F3F"/>
                </a:solidFill>
              </a:rPr>
              <a:t>hiện</a:t>
            </a:r>
            <a:endParaRPr sz="3000" b="1" dirty="0">
              <a:solidFill>
                <a:srgbClr val="3F3F3F"/>
              </a:solidFill>
            </a:endParaRPr>
          </a:p>
        </p:txBody>
      </p:sp>
      <p:sp>
        <p:nvSpPr>
          <p:cNvPr id="70" name="Google Shape;70;p3"/>
          <p:cNvSpPr/>
          <p:nvPr/>
        </p:nvSpPr>
        <p:spPr>
          <a:xfrm>
            <a:off x="1274069" y="2912143"/>
            <a:ext cx="3616200" cy="1941600"/>
          </a:xfrm>
          <a:prstGeom prst="rect">
            <a:avLst/>
          </a:prstGeom>
          <a:noFill/>
          <a:ln>
            <a:noFill/>
          </a:ln>
        </p:spPr>
        <p:txBody>
          <a:bodyPr spcFirstLastPara="1" wrap="square" lIns="192000" tIns="0" rIns="192000" bIns="0" anchor="t" anchorCtr="0">
            <a:noAutofit/>
          </a:bodyPr>
          <a:lstStyle/>
          <a:p>
            <a:pPr marL="0" marR="0" lvl="0" indent="0" algn="ctr" rtl="0">
              <a:spcBef>
                <a:spcPts val="0"/>
              </a:spcBef>
              <a:spcAft>
                <a:spcPts val="0"/>
              </a:spcAft>
              <a:buNone/>
            </a:pPr>
            <a:r>
              <a:rPr lang="en-US" sz="3600" b="1" dirty="0" err="1">
                <a:solidFill>
                  <a:schemeClr val="lt1"/>
                </a:solidFill>
              </a:rPr>
              <a:t>Nội</a:t>
            </a:r>
            <a:r>
              <a:rPr lang="en-US" sz="3600" b="1" dirty="0">
                <a:solidFill>
                  <a:schemeClr val="lt1"/>
                </a:solidFill>
              </a:rPr>
              <a:t> dung </a:t>
            </a:r>
            <a:endParaRPr sz="3600" b="1" dirty="0">
              <a:solidFill>
                <a:schemeClr val="lt1"/>
              </a:solidFill>
            </a:endParaRPr>
          </a:p>
        </p:txBody>
      </p:sp>
      <p:sp>
        <p:nvSpPr>
          <p:cNvPr id="71" name="Google Shape;71;p3"/>
          <p:cNvSpPr/>
          <p:nvPr/>
        </p:nvSpPr>
        <p:spPr>
          <a:xfrm>
            <a:off x="5235073" y="1900249"/>
            <a:ext cx="774831" cy="774831"/>
          </a:xfrm>
          <a:prstGeom prst="diamond">
            <a:avLst/>
          </a:prstGeom>
          <a:solidFill>
            <a:srgbClr val="34A9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rPr>
              <a:t>1</a:t>
            </a:r>
            <a:endParaRPr sz="2400" b="1">
              <a:solidFill>
                <a:schemeClr val="lt1"/>
              </a:solidFill>
            </a:endParaRPr>
          </a:p>
        </p:txBody>
      </p:sp>
      <p:sp>
        <p:nvSpPr>
          <p:cNvPr id="72" name="Google Shape;72;p3"/>
          <p:cNvSpPr/>
          <p:nvPr/>
        </p:nvSpPr>
        <p:spPr>
          <a:xfrm>
            <a:off x="5235072" y="2912142"/>
            <a:ext cx="774831" cy="774831"/>
          </a:xfrm>
          <a:prstGeom prst="diamond">
            <a:avLst/>
          </a:prstGeom>
          <a:solidFill>
            <a:srgbClr val="34A9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Roboto Black"/>
                <a:ea typeface="Roboto Black"/>
                <a:cs typeface="Roboto Black"/>
                <a:sym typeface="Roboto Black"/>
              </a:rPr>
              <a:t>2</a:t>
            </a:r>
            <a:endParaRPr sz="2400">
              <a:solidFill>
                <a:schemeClr val="lt1"/>
              </a:solidFill>
              <a:latin typeface="Roboto Black"/>
              <a:ea typeface="Roboto Black"/>
              <a:cs typeface="Roboto Black"/>
              <a:sym typeface="Roboto Black"/>
            </a:endParaRPr>
          </a:p>
        </p:txBody>
      </p:sp>
      <p:sp>
        <p:nvSpPr>
          <p:cNvPr id="73" name="Google Shape;73;p3"/>
          <p:cNvSpPr/>
          <p:nvPr/>
        </p:nvSpPr>
        <p:spPr>
          <a:xfrm>
            <a:off x="5235071" y="3987243"/>
            <a:ext cx="774831" cy="774831"/>
          </a:xfrm>
          <a:prstGeom prst="diamond">
            <a:avLst/>
          </a:prstGeom>
          <a:solidFill>
            <a:srgbClr val="34A9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Roboto Black"/>
                <a:ea typeface="Roboto Black"/>
                <a:cs typeface="Roboto Black"/>
                <a:sym typeface="Roboto Black"/>
              </a:rPr>
              <a:t>3</a:t>
            </a:r>
            <a:endParaRPr sz="2400">
              <a:solidFill>
                <a:schemeClr val="lt1"/>
              </a:solidFill>
              <a:latin typeface="Roboto Black"/>
              <a:ea typeface="Roboto Black"/>
              <a:cs typeface="Roboto Black"/>
              <a:sym typeface="Roboto Black"/>
            </a:endParaRPr>
          </a:p>
        </p:txBody>
      </p:sp>
      <p:sp>
        <p:nvSpPr>
          <p:cNvPr id="74" name="Google Shape;74;p3"/>
          <p:cNvSpPr/>
          <p:nvPr/>
        </p:nvSpPr>
        <p:spPr>
          <a:xfrm>
            <a:off x="6009904" y="2247007"/>
            <a:ext cx="3882794" cy="553998"/>
          </a:xfrm>
          <a:prstGeom prst="rect">
            <a:avLst/>
          </a:prstGeom>
          <a:noFill/>
          <a:ln>
            <a:noFill/>
          </a:ln>
        </p:spPr>
        <p:txBody>
          <a:bodyPr spcFirstLastPara="1" wrap="square" lIns="91425" tIns="45700" rIns="91425" bIns="45700" anchor="t" anchorCtr="0">
            <a:spAutoFit/>
          </a:bodyPr>
          <a:lstStyle/>
          <a:p>
            <a:pPr marL="0" marR="0" lvl="0" indent="457200" algn="l" rtl="0">
              <a:spcBef>
                <a:spcPts val="0"/>
              </a:spcBef>
              <a:spcAft>
                <a:spcPts val="0"/>
              </a:spcAft>
              <a:buNone/>
            </a:pPr>
            <a:r>
              <a:rPr lang="en-US" sz="3000" b="1" dirty="0" err="1">
                <a:solidFill>
                  <a:srgbClr val="FF0000"/>
                </a:solidFill>
              </a:rPr>
              <a:t>Tổng</a:t>
            </a:r>
            <a:r>
              <a:rPr lang="en-US" sz="3000" b="1" dirty="0">
                <a:solidFill>
                  <a:srgbClr val="FF0000"/>
                </a:solidFill>
              </a:rPr>
              <a:t> </a:t>
            </a:r>
            <a:r>
              <a:rPr lang="en-US" sz="3000" b="1" dirty="0" err="1">
                <a:solidFill>
                  <a:srgbClr val="FF0000"/>
                </a:solidFill>
              </a:rPr>
              <a:t>quan</a:t>
            </a:r>
            <a:r>
              <a:rPr lang="en-US" sz="3000" b="1" dirty="0">
                <a:solidFill>
                  <a:srgbClr val="FF0000"/>
                </a:solidFill>
              </a:rPr>
              <a:t> </a:t>
            </a:r>
            <a:r>
              <a:rPr lang="en-US" sz="3000" b="1" dirty="0" err="1">
                <a:solidFill>
                  <a:srgbClr val="FF0000"/>
                </a:solidFill>
              </a:rPr>
              <a:t>đề</a:t>
            </a:r>
            <a:r>
              <a:rPr lang="en-US" sz="3000" b="1" dirty="0">
                <a:solidFill>
                  <a:srgbClr val="FF0000"/>
                </a:solidFill>
              </a:rPr>
              <a:t> </a:t>
            </a:r>
            <a:r>
              <a:rPr lang="en-US" sz="3000" b="1" dirty="0" err="1">
                <a:solidFill>
                  <a:srgbClr val="FF0000"/>
                </a:solidFill>
              </a:rPr>
              <a:t>tài</a:t>
            </a:r>
            <a:endParaRPr sz="3000" b="1" dirty="0">
              <a:solidFill>
                <a:srgbClr val="FF0000"/>
              </a:solidFill>
            </a:endParaRPr>
          </a:p>
        </p:txBody>
      </p:sp>
      <p:sp>
        <p:nvSpPr>
          <p:cNvPr id="11" name="AutoShape 2" descr="data:image/png;base64,iVBORw0KGgoAAAANSUhEUgAAAGQAAABkCAYAAABw4pVUAAAAAXNSR0IArs4c6QAAIABJREFUeF7dfQecHVd1/nfvzLz+dt9WrbqsYsuSbOGCsQ3GNXbcq0QwIUBCCAmhBEISCIF1AqmEGjo49CbjgsHYDthywYAtd0tuktW1/fU25d77/517Z957u1obwR+VZPQbvbdvZ+fN3O+e9p1zzzAcCZtSrHUZTL9VR8JlHY5raA/E4fj273/fwvr18kUAYPj+9/m68Lo2bNmiMDxMQP2fButwAcKghtnVOy54ubBjr1XgaxmQ4YAHEZS5wj4mMMIhR7kQe2KS75ayMuEU6oXrX3V5BbNLFMPwcPt+PvQhBcb+14F36AEZHuaX/eGlS1nSvo479jrLsm0LTCnGlIJCoBQHvVMK9AopwWhXSjGlpphQeabkXgXs5Eru4mCjCPx9MmZPMSGrVuBVfKYqA55oDI6jOXzPPSSBehumvS1lTJ+ftiNITR5aQJTiV23bdJrIpu5Mx2Ixm3GLrAejudyhMs0wmf+lxkYxyUB4KaFhknooDYrSogM0gpJAkxJCKgZVhRT7LCn3WALPcKW2OEI9k3S9vXOmgn3DZ5/d3E9LDw9zDA+3ADwcWvzQATI8zC//40tfaSdTt6UcJ8XAmK+k/n6NhmKgF84ADvO+tdHos5nGgzAIP6O5Hr0HlKSTacCgIuikRpBgVUIqVYdCjUlZYlAFS6kpW8gnEl7w3a8sO3nz4ZSYQwOIUuziXZuOiiVTj2bjyTSksgbA8SqWwGLmoCEF8ipAHhKlcK9CoQkFFwo+SQoDaOq2pi9JVgicuYnwVvYTtQ55I4EyakpJwosQYxpNJpVkzPU9y/c+Nsga//TxhaeTBB1yG3RoAAHYlaNPfTuTSK5TAD8FMbzV7mVB56xnkYQwWOHw0uymQXOVRFEJFEPgRqSPMRVgAhLlEECX7DedIzyPzTgsMPBQzFojG0pSdOOMky4EBMFDWk+KgFVrDyxfeMs5w+zQe3UHH5DhYX7p6y86KdXdfW/CcWJLAs7/KjGA2N4JoNYEMkmzJ2JAPAbYBEc048moh4Y9BInGnYwJSYQkJ0A7AoALibqSaCiJCoEkAxTplYBUQkterUPqaDIQgA6LINPioHVd3fcVdxvXfWfe2n861J7aQQdkWCn+6OhTP+xKpi6iO/57p58ddeejsO9+LDQMCspiUIkYZCoOlUlA9WSBXAYqlwG6UkB3GkgmgJhjdpvrwSR1E5n/9o0oY4sUAw+lxQCs4CuFmpKoEUBSgCTtHlHFiAUwzrXR4ZwrDi6LzerkALD8s4Orq4fSuB9cQJRiF44+2p+2k09mnNhAWij+r5Ukkp/9IRizjFvbUv9tG9C6qFA6IAVZZ+N10bglHKhsErIrBdWbhRzIAQM9GkSSNpZJARYprHCTEsoPpoNn3Amt0j5S2Il96bgGjUBOWLbK+65i1cpbxC+2fnXD+vXiUIFycAEBcMnux07pTqfuZ5zbrxAx9mf374B931NQ3IbW3trDCl2taXFce/bPOhgtt0pRjGJ8YpIYi0PRHrehkjHIZBysK4Vg1SKwVct0XGM8u9AVYAzP1qv4GCsgZjlaZ8W5pcoiQLNe+8YNc497w6ECo8M1OUhfqRS7Yt/j/9qdzr5HSmm9nffghC/eAWuStACpHP2/UV3aOOgP2r7NtOgkusa212S85U7vKvz7TlWlCDDAa9ZQWzEE59JXg/d0tQChryx7Af7W3Ys4qUUwxDhHUylVqFbvPf7zG84ZPoSxyUGVkJM2bXIWLUhu60km5ycCwf8N/Uh9dAOY8Tk7okFtYUP11QGQVv0dlzjzagkMfbjxsDSjEr43IIdntTmk76FaryBwXVTfchl6lyyEE4vpP897Ht7vjyIRi2ugHM5AAeh4vfqzH/Qfe/6hNOwHDxCiSP74shOT6fSDScvGscph793pAt++K4oEI7/JDGI0etquRODMFluYwW9toURpSaFfGdvc/g7OwBwbfr2KWrMKNH08c/pyzH3VKRgaGtKG/+FSAV+JN8DpWDDYnJFxl/sqpc/fOGfNXx7KeOTgAQLgin1PvrMrmfwExcfreRe76KaHwbfsCk0GDWDnjI6czlAN6Strf2ZG28QqrfEOw3dF3Esrmjfn1L5WFJc4FurlPFzPharX8cT5a3HUSSdgaO4QLMbxhfGdeDIX01JLoNjcUlJJNVourLPvf+6W/wtGXY/b1WObb+pKJC9rioAPixyWfvxm8JBs10Y1mg40pfWsbw8mCwT8wW74axZDphKwdowh+fRu7T2RYW7JUSu47DhfCCThzW0LSklUywX4gYeqcLFz3Zk4euVK5Hp64PoB/ra4HejO6rjG5hwJ25H5Rq0wPon5P1mxwj1IFnbW0x40CVm1+fux4+asfSHtOHO7fMk/PMaQ+tLt2mU1HmfnV7ctOakeikfcC06CWrkQjADQJKNCY+suiA0bMYS4Ia9CpyDC09iQ8D4jL8q2EDRrqDZq2o5snZOCdfGrsXzpUsQTCTxbK+M/VQGpeFxfE0X4SdsW+6rl277Tv/LyQ6muDp6XNTzML/mjS87r7um+nSLhs5Bkr79vO9h9m6G0no4Grf1KKoY+l7aFxpt/H7yvywx6x0ZSNf7Q4+j94cPIplKhY2BY9JbHFZ5cOw2cg9kczXIRDb8J4XvYdOoyLH3FiViwYCFitoXvTe3DxgxggWti0+KWsqDY3kr53T8YWvPxQykdBw8QAJfvfeJbPZnMH0BK/t7kHKz84h1go0VDhczyzdooM4X6H5wFvnReC4woXojoXLdSwb4PX49VPUNhPNHhiOlTh/ELqSuLInqgUpqCH/hoSB+bLz8Va1auRG9/PxLcxocmt2GiOwkppbYnjmXJqu+yiUb19MS9zz50KO3HwQGEovOtv8pmurue6kok51vk7ooeZD95E5ggOejwkkLrrLkpxhAsGoT/xvPBfGKo2sGbNu+htAjXxY6PfQNrkA1VllFTnc5ZywGwLS0VlWoR0vMxlrVRvvJMrFi2DJlMBg3Xx/uae6GSCR1Ykv2IW7YcqZXHaztqy249+eT6/wkJuWT3oyu605lHY5aVXCI4/7vNBTg//BWUzU1AFmmiTjsSCDSvOA3q+KWhBE03bxEgQbOJPZ/4Fo5FJpQQc74wAxIKiHEQuGPBrVVQa5C762LLqiH0nnc6Fi1aDMdx8POpMXwr6cOxbX0uy7JUjEHuKpc+fePnb3jP4UhW/e6NulLsqj2P/UlXV/cXhVJ4jUqzC779AKzdk8Z+RK5u24E10baUaPz5JUBPFkSJz9wiQJr5Igof/w6WZfrawWUHsGTYtXelM10MtVIeTa8J3/fw1PlrcfQJazE4Z46eGP82uhV7+zI6IUaHk7srpBCj5dIrbpy/9pFDLR0HR2UB7KqRp37ak0qfyYSw/pH1Yc7HSF1ReB5F1eFXh5Kik0ScofGuK8DisRatEQ1IBAYN4uTDTyJz84PoSWfCMCZSWSbyN/EHveeU20C1YtzdqTjD6BWvwqqjj0Emm0VTCLyntB3xri7twVEwGOOWLLiNUZ811nw7d3zxUHtYBwMQduGeX87PxnM7uuJxPhQwdl3BAb58WzjIof1oqSxzCZG6abztMiCbmgZIp6clSF19/VYcW4gyIhEHFjL5ofes1aJtwW/UUK2VoYIAWxflEP/9V2HpkiWIx+PYVqvio7yAOBGKMLR7jFvYVy3fP7F57JyNZ59t6OFDvP2uVRa7dM+T63oyqe+Sx3IOT7JrN24D+8WW0GzMcHmNrwodafsSjfVnAEcvnJ4/19PeOMU779iIvl++gP5E2kThUQDSGdVTlM64th/1Yh4NtwFeb+LxM1di4aknYd78+eRJ4YbJvbinSxe4mPyJxXWRxGit+J4bP3/Tpw6H/TgYEoKrRzZ/LpdO/Rnlyd+NHFv7uTtgVRoR4TE9cItUWJhoDYZycP/oPJMsCjea7YHnYfyBh5G6/xkM2alpv5vGEkceHBFa5O4WJ+F5Ljy3ieevOQNHr1mFnr4+7XqTu1vpyUIqqfksh1uq6nvNqdrUMbfMP2XP4VBXnYCw76/7fmsUtqzeojrqlw5UaPU8XT/xzCO5RGKN8Hz738oJ9PzXrTo9Oy0Y7KTZO2SUVIfsz6F55elQubS2OfWxcRTuehAD26bQm8q2I/ROprcVe5iTEaDSd1EuF7Tbuydrw7/mHCxfthyJZBKjjTqGvRGkUhmtrkiak5YtxhrVX32z75hXHugNH4zj9B1841075iayPWdKBCkwub3pu3tlY2L8TZ84oTTjS03JBrky15lRuA7X6eKz4eFh9ss3XLCov7v/ubhl28cKzt75xBSsn2wK3d1ozoUIaM/UKP1plAedlDP4cRuuEuANDwmKo0OiMKQNpzPC+jShfdL6h8OtlFBtVqE8H4+dsBALXn0qFi1cCMu28dP8GG5M+4gz4+6Suooxjr3V8j9vGFz1gYMx0Ad6TvajjzS/YNvWGzhnTjjY+gUKFaFkWSk1oaBGhZBjSrEJqfx9TFkTPoJJKDUh/PpU0/EqO7Gj+uBbe/5uMN11HVOK/0msD6d/+wHghZF22NHBrEeJJWYq4bSrq6jAQasrBSIXdd5EV4W0o/u2FYqAjcpIQgNP6o8DlcIkPN+FJwI8eenLsXr1agwMDsLhHP85vh3bcwmdFtZJRsaVJwI2Vav//g/mrr7zUOY/ZgLFfvZxSbkYGgdtI8OpF5YsmRoPMp8h1cSVpIpOqg+U2l0UQjKpVFkKOTYx0ByqzVGZapeHy/uybM6P7kayWYGlXHB9Hhm+Gh2vOEcwvw/BivlQC/pN9QmBIiRUuQb+wghim3fBKtXDZGLIW+kkVEfyShvyUF2Ruyt8lEpTkL6PQoJjYv3ZWLlsuXZ3WSDx1+UdENkUAipRZVzFOcdUsyZcrz5vw9AJk4cVkLs+JWiOGgI21MVRNG3Sq+0toicipqL1G/KUQn8pdJGoIk3PfEXFn7o+NwCTApZsIi7qiMV9OMcNIjXkINXDkJtLaqmD6tInVJCBgNg9DvuOTUhM1UxwGV6A/lYdREbpXwZmcbj1qqZLmOvjhaP6kLr4TCxeshixWAzPF4v4hF0y2UJDQKoE53JPpfSjDYOrrzycYGgM7v6UkIUEWMAUkgHgSAZHKtgyqgsMA66Q8WgLUQRHK7prq5aWhzSL5lQkJyH3FCidgxBSgCV9LDlFYvFaR5cVRlvE4lKk3bjzQWQf20F8U8tmRDl5khA9qzhDvUTubh3S9bD5zFU46vSX6+wgTbSvjGzHY31xbchJ0EzZD+RoqXDVhnnH33rYAbnxy4H6jwsYYnQzAkh4CkkXSNWBnppCX5WhrwF0N2FefTMEJiIOh62jeKQtNW27OwO6lkepCd4WXc5QKFew8lzgqLU0ew25qGexpiSVrigZvePnmPfLbbBjYV4lpGA0XQKKzgNUSnnt7la4xK6rz8DqVauQ7eqCkBLvnngOdl9OF5+QcDnMkrXAL0xV3WNuWnDs1IEa34N1HPu3Hwp191qjj02hc7v4QA+ITg4xPWubjQC/9+NRnJaYHxqccH5GfGGnhutwZ2eNPulYU++mJyUNe7nagCvrOP+tGdix6Wxv5HBIIbDr5p9iybOTiIWkYCtItGwTnRO76/vYNZSBuuxMHL10GWLxGMYaDXzQH0UmkYKgG2JMJbiF8Xr1yUJx+yk/WX6hd9gl5M0PCbVrgOGcuA+hgJJiqEmgDoYGGDxFFRhmSN2Sh/N+NIaTuxYalWFEpZV9bbkEkQSFkqNVvP5lh7fUAoSBcXOSStVFuVbBOW9KIdtvvSiF0qhWIT5zM/oYyXVIo5DKsih3XkC9UQVrethyylLMPfNULFiwQFPrd+fHcWPG3I2peqE6YqZGq8WP3TB0/HsPNxjahlz4glQpW+FbcyViEQVBv5EKnpB4vNDER9w0HKIini7grQ8rdGd6tD5K9Umk+iW8CoNfZ/AbDJJUmhartvQYPPd3EHRAHaotcnuL5QbKtSrOeWMauUG7rRIjzRjGGvkdO5D57v3IcqeDsDQnqxQmdGQuGg08d9Ursfxlx6Gvvx+E+UfHtml2V3tXOlzhKggCla+UT8Mvnnv4UCejZlN77Jw9Up1vC7y7r73AolWtxjnu2jmBz9gDSMUsxO7YjT8tDUJatlZhKy+QGFxBY02uJtOraaSQEIGC70v4DcCrKXg1BrcGDZxbZfCbBKDJjZjaBrPWY7JY0dzTJe/oRixhKtlb9idK5yqFnXfegyWPjuiYol2BaKLzUjkP4XmYshVKrzsfR69YgUQqharr4X2VnYh1E7tL7i5Dglsi36xvq/cevWoDY4esXPSl7A+7aJdUKd/F2/sYTk+baIGGgXT1jnId1+cltmZ79YAdt2E3zo0v1DekxcuRQKICO6HgJBViKSCRYYilOeJJDifO4SQs2A6DE2PgdmiTBPCrH+8FG1tEs1SD4voSk8USUr0BzntjLqzV2v/SvXoDI9ffiBW1tgRpULgFr1rSxXDS8/DMikH0X3RmKzrfVJzCl50q0rGEoV84UylmqZFq6cvfnrP6rYeLu5p5h+za3VL9V2IKbykm8d4BCyembYznS/jGSA2T3X0Y4TH4lo2pcRd/+NMCjsoMGruhETGJIFPRY5hTSVGNoIBRwBcuAukBtg84HngigJOWcFISI8+4mN99bEtKShUXhUoFK06sY8UrUrATCXDHCQFrRz5Tz21F7Lv3oi+RNqpRB+ZcxyzV4iTcpgsv8PDkRSdg1QknYHBgQNuPL45tx5M9iZA51rQNrdJhk7Xy+u/NPX7DwfKaftPzsg+OBuqDfRLPF2v4z5KFBQjQk4jhwp4YVD6PD/ndkLE48j/fh3fvzSAVT2v7MLhKIJaV8KqklpjehcsgPLN3UhzaaLcqf8wKQZrVJB1RZmMyX0bTreFiuRExy4e0GKRlQcYtiLgDmY4jsDn43in0NIzKaatWCzLwUS5NIvB8VCyFfdeeg2OXr9DReRwMfzu5FY1cBgElygyhqKqeyyr12tE/+Mot2w4X3b6fhNxa9NXvJanigmFv3UU5lsSxttCD9r3nx3FL9zy9jqzvu8/h2tRSXagmfGDNpRLZQQU7xsGJo1PQnweugu8CfkPBqwMeGfs6zN5gCFyGZjlco0bBGS24EcB4voCkn8fF/H5IGHXUsiDamwttXMRtRdQV2SFSV40KKpUSlOth71AW1jXnYcliE50XanV8SIxrqSN1S6dLcEuO1cpPjmyZOPlwJaNmNer7Gp7q4UpnJKKAj+atFwR43/YKxnoG4RVcXHjjbqzqX2pmNAOCQCBgFa2O7HSARDeQ7uFIddl6z3THEUs6cGzD1EajSzHHPRv2IFlZogM12uqNAJPlMpaKbTiFPwPygabFLtN4q/ZtGBbfGH8qFa3Xa1BNF8+eugILzzkdc6h2l3PcOrILd/Zw2NzWVYykrhwwNVYtvfPYL9z42UNZ3f7rVBjbUSirbs6QcixYZGB1dMixr1jDX5XjsJNxVJ8q4u1PKCRSOeP3h9SGocQjJixcV67XaUjQP+24cAHFAzCHdgFl+6jus9Gbmm/AVQz5Yg3Fposz1S8xjxda6wKnXbzhOadtOjpnHEoIXXvlNptoCA87rj4Dq9Yep6NzsmkfGHkGzTk9rbjJ4lx6vt/IVyvHbFj4sr2/bpAO5e/Zlds9lVIBMlKgm0n0cqCXK+RdH5vSfXpw2B278bbmPM2okhFfcCLVTSnt1lL8QWpJeID0mFZX5Aa3iEn6m9B91VonXIYQebFGXRUhggYu5/ciRmHorKH9DDAiZoZUaKOGSqUIn2qvumLwXnMejlm2TBOIRdfF39R2oYvAETRNFC3IkcVGfWu9mX/ZhgWnNY+EgDC6O3blLiJGwgAtMrwkJWb00GxIrPnBdlyYW27ocxs4+XUSFtkOzX2Ep2JCg/T0g5OYeLAHDq0FjOKM6JCIVNRTndxdhXpDYLJYwJAawaudJ6Z1zTB/Nh2dkNvVn2rgLAvNYh61WlWTidvWLkD/+Wdod5e2x4t5fDnZQIxZmi6hXAPRJRPV8ne/M2fN69oz51DKwYt/F7vmqZqSCRsqZoPZZCAN6UbJISpzntpWwh/dV8Gi3PwwqqaSnQCSu4BFasiHFZewEgHshMTI9hq6gqWwLFqy1jGcLRLRDKSREIZipYFSrYpXiIew2BrX8YRWmzqMN4C3VrqFK3D1z3QCi0MQiZif1G62rNXw/BWnYtnJJ7Si8+vHduDJPioVFabZA51NShTq5WuOnbv25mFGd3rkbOwHHy2oOhOoWwFqcaCWAOpJhmaKw03a6Hm6hPP5XHDbbqkSo1LCKDtygKSpUKeEX2upQUeGMFq/QX8ZlfZQme9kvoK618Qp/k1IySYobWlropPWmZNN49ow005gmUDSgEWReWVqCr6i7KJCWbgovfEiLD/mGKRSKfh+gA9MvQDZ163pEpJgh1uy5jYLExPjR/1w5atobd0My3R4wWEbP2uqn6NqQX3felmxkRJByYLO5Wed7qi+9mjUO+6rJQLRwe3V+mbRslmk6XnAZKEIT5Uw1XM74kohIRUSQiEbKGR8qV8TEkgK80pra3VDACI9pYTrezrDKBtNPHnSEhz16tO0u0szY1ulhI+qvK6U1xlOAGnLCSaqlVu/Prjy6iPJdrRsyP2fD8vRZxrS8OfWx/sBYcCY2SmpBUuHdNBxtgSqNrAvaTKBXTSOZR/NfAV291bwgW161htekutWGqEZ040wSAKoKxAXEla4xwOJhC/BPQ/VrhQSKxZj5TErMTg4qKX5hrHduCdnwdYsgk6GqTjjbKJa/otvzz3uc4dXFmb/dvbAl2asD4hGdAZDG1ElJkWrfXkjHx2CEb2PjtWYKIWAM9y1RGHTYgaXloPT30liUxRsVyIhasiIKrJ+E1nfRVa4yAYuUspHXAZIyACWFOBUQ2W6lIQyRjGrqXx0LBt9vb1YvmKFrmyPM47rxp5HvjerM5IhOyB93+eVauXlK6//4SNHUvzRlpAvSMkZE7SOX6entcdqHK9whoYj3zH4s7ilkZvbBshk+Shw+8xJCu4gR0wPZIfSniWuIMo1YAyugm46Q24xZf3tQCAduBqwvqCOOX4dc4I6eqSHbuWhm0sM9PZi0dKlutRHuAHeVdsFnk7DN+6uouXOxUataNXG5n31qLO1g36kSQn7yj/ueD+TmMstvoAzawFjbNDhVo/F7YxtUXRr6dJL29KBI7MtrkJC0djWaRR5+xa1E6SAh4YU7nkZQzz03CJPNgImdLZa1qiDZW+NVeexUT9Akmt9rJ41RnLiCsg4FjIMiAkPW60GYo6CzQJY3EfaVqLczP/Ht+5/7gM4hN0ZfhPQQ8+0PVGGh69jMfecvlg81WchOY9LsdjixLmzIYdZcxvce5llY3GCxVmGJRC3Ylpd2Hq3YFkcll5WzHQPk8+fzsAytFxMIeU2YQkB13EguGX20DZ1TlXyyEwKqVWR1e6NNfPuQua5rVJNvp8kTXfmII5NgjrVIRBCiWbjCRTK777rzAV3H5ESMht6w9RZDcDmzav0fa42paW6XOikz33k+m47+YdKSfsSlkUOSUDGABEHgjR4kAIP0mAygXImi59dtQBdQmKwXMa/3EBFHaZpTDWRQD6RwGQ6hd25HPb25jCWzaCQTiPfldSaMypP0RUlGqQwrpkllxY5ezPXJUZ2LhIoKZkoThYZL09d87P8I7ceaZJyACRFCzL2sv/+eHcuntqRtZxsWiq+zu4ObUJUgxW9GlWyefAYPL/qBNhQuOKxp3HN449rSj2sIO0wSmaESUp8zlFrevjH007G5LErw2Z+7WVrUcXoNG8uvMToZmZ6elGFu64TA1NTpZqqTBWeTrPg5I1nLXGPJPf3wAFZt846/Q8u/v1cMnFrjDGskg47z8nqlkdRUZxxg03gZ4sAtxx1Cio9g3Adhn/48d1YNTnRXmPYqtUNRzMcaRrMxmQBf3vaySideIIuvCA3WQ9yONLti45aa5hWc1EXjoheadXPtWJxU0xRKjVkIZ+vqKCy7MHzDn/pT6eWOnBAAJx75w2f6E0m3+FLgatYli23qVlLFI9MlxLyjL60+FRYjoO4EPjkhluQFALoycBf0Av29G44pIYsrmMLKislt47GbvPuEXz4Ta+B3TugbckAl+jnEpOC6aqYsjTxSmQ3iOKxifnt9MEj/FoxqYGJVF+xWJOVQrkhvcbSBy5YPv6bGN2DfWxEN+nOn9OQMt4T2Q6+edUqRhUZl/7yjl/knNjLfSWst9t9yBDvFFIh7dJRM4238Axu6V8OWt966vbd+PP7HgCWzYW84nTAtlF47gV0+UwvgXYLFfCb7kOCmD8h8bVGE7e94VpQRXoTDH+f83BCgsEnd1iSS6xQl9DlSjWhUBAwuwSKgqEgCTSGhgQaukIxbDJA4AiFqYmS8Gu1Eb9SW/Xzy46pHlEq696RygBPpH4mwZpKYreQYifAd/tCjSip9nJbVeDK2t6g4N9Z3/54nPPsHMnYm2O97YrCDlUVGdWvW0PYnuzSM/fdP7sPa/ftg3z9ecAgFTBExblUgEcRgkLhK7diwGUIanX83dLFGDnrDGqECMkYevwm5taKOi3QZwM9Nkdf3EbW4UjbFuI2R8ziuosPcWEkKYFUqEmFL24v4clek/WkzW0GqjhZhGo27+2fWnjuhvWaXDxi4hF26759KUdk/9my2PG2Y81zLD6Xc9ZlUbzBeMtzJGbLFUGyKgLmBAF6FLSdcFQAWwaIq0BXPZq6XYV/wHy9cJ8rHx/b8GPkhI/gdeeAUee3jvsnr6taLIN/83+QhYOpPSN41zWXQi2g6pYoLdDmy0iOSR1q20J+n+8DnotE4OnAMRO46FUCvSpAVglsrAONo9e0GONSsa7q5YpCs/7Xdxce/tQR52VpF/fMMznOOkviuo187iWL0j3ZbgoKe+Kc9TqAg+nBAAAUSklEQVRxKyekHHgCpX/viyd7UrDYcp6A0HwT1zqeBsedmMKJfZQiVRiTHB8OenXh3bxCCf90252aypdHzwe7+BUtOAiM0sQkKrc9gAVlw1Pdt2cUn3vbm8ATaX3ul8cCpBiQF0CJVJFiaCqgqRiCVl7Y2BPiBowKpS8jyRPgnAJa006Q1FV+siS9as2PN6srb//V93YdKcUNLerk7n2qv+gi8G24+AW8DdiAvxgYYDjrLNyzcaM+7ufLugf7E4nnemLxZFYoPhybowMvXyr4QsGVEgkO3TuEXNzbGjZu9lNQXOHyx7Zg3VOmx4nOX7zhfPBsUp93cvdeeHc+iAUuVbwLqHoT/25xPHHtel2dTvbjP3o9zLVpDaBhoCkNVhEMFW0vlDb0E9IAVhAMRclQVVQCC9RDs2jy7tRVLsDUeD5A03vwrnMXHtalay/mHLBfVVSBnBypVMEX2CeE3BsI9awfyOcCnz1fLgd7b8g9f8xAX9edNgM/DQn2+ni/UckhN9X5SrP076dsjCpLD+BHfnQ75lUqYctqhmDNEljnnojdTz2NzM+eQK+VaC0KyU/k8Y4zXg523PGtJR9x10W6VkK38LSnNWQBQ3ELfY6F3oSD7kQM8Zit6R1afUuslRB6tSKGn8lj98ACwxQDqJRdVc4XGZrNf7z7/KM+dLA9pt/m/Ox/Rurv5QzzOWdzLM6GGGdDFuc5xZBjiiUYY1R3LRoQ2boSyDGO7oaPlb2Ryxt9raESJ4TCO8ctrWYGK2X8+w9/AhUGg3rC2jbGlvcisWUvco4pXNNOEGd4ZGwSH3njtUgladkz2iopVEU6riC2l5hf2oWALQQSSiApAySlQEYFSBNDLHz8XCQg5y/SgNB35Kcq0i1XufKa5939e0vvOpK8q5bK6kCxFej+1cceSC4/abA/25uak0k6y59Le5/tt+O5bthsnnLglqs4Y3FfR3wc0X8M99aBz5Q50gx49dYX8OZfPqRbLpmWGiZ4Iy+I4o52rKf04H7dE7j9TdfCCpRmns+IC9DqfePSMtRCVUQV+S3XKOzeENXN6XbkIU9CHl4kHZ4v1dR4Aare8O1SYeGdVx4/caQDsl/A+JZNm+zxebHje1OZB7OOzY5RDvuzxOAsPqLxgohA/NQUsMmz4HPgbfc/iNP37G6Xb86CfgSKKlXwgWVLMHLu2doxyDGFTw54ULZjnAfNZZF3ZVRSNaD4QyEfKEwEDHfVgIId74joTXUkxSDak6u6KE0UhXQbt278+deuPtKM+WwSMpvKY1eOPPU3Q5nsv9CMvYZn2audbj0wnbS7MSc0qxneMQZUFKde6njV1hdwwUObkFEKaQBJwo1Y4LCSopV7Zwy7t+/BB6++GFhCxXjGMc4FTSS9plZDWSY1SDkL6Kbd5khbDAmmNIP81Rem8OyyNdqTipJnJrQ19mMqX1PNUkWKWuXSey48+vYjUTrocl+KOtEe5Gsnn7l9MJk+nzozvN8ZYPPseNiJdcafKoWqBP5inMOiX5Gq5xSINRGrVJCq1pCqVtFbqaK3VsdAo4Fe10NvECDjebghncLTl18C26LyIXNpxo2lKpfwyQghla7z474H5rtwfB+O76KZSMHpphinneWPwKACyYnxgvRrjSmF2NKNZw8e0vbhv4lx/7Vc1hsLW/d0O7G5CQX+ofhQq3m9Wf/X0TpRUdUH8LYJruMPQwaaALiVcoyMiJm62hMiI03VhRZ1ug4b40/LIrd8hrBJzWwsY0THt+uLWmwAfVWtKVRxIg/RaD4Ma9FpG88mr/3IfBzSiwOiFLto96NnLMz13hW3OD9dxdk1ibYhnwZGqLJoPN4+yuEyChajYZ0xvLPx5q1DOi6nFZxHax+i+H4a1xuGgyFqIVgmC9lulJYv1VW9UIJsNv/lnge+/g9Hqv14aZU1PMyvfutV35yXyb2GYrJ3Wr1YHItc3fbjm2Z6AjcVJG6oMmRiZqlBK8s6wyeb5hl0poHbrpdZhzIDo07axViH6Xp3BuGrlx+MT5SVqFaVatRfsfGiYx7BEVYct583tZ+Oo57tOx7rTmdTOweSqSzlqq+LDTFq8tVakzGL+TFKCLh30sXndtcRxJOIxWwdwTs2h2WZOt/2aUx8YHg/WjdiruQlhWjaxYbKMEqARAXZppGBBrNUc1VxLC+Z7z3bX3jo+CNhHeFL2ZTZVZZSbN3ElrU9idSDKcuyliqHv22au2u8rJmzsbPz25Tr4/myi4IrkPcCFH2Jok92hqgPegAL0ISFgCh8ilNsG9yyDCHJDXh6lWyYyNLmpwMsUzn/EjQtUSdeoCZG8+BNl1pCvOuuC5Z/+jcxsIfj2Be1IdeMPPUX87q6/4v8/it5lp0VzxkXUusQMsbhbNbhd0cqb8YsNwM6XfcQS1v3A5QaHvYVSthTqmK05mHSE6goC2Vmo85suJYDz3IgbQfMdnR5j+3Y1KzSFFOEEmdEzlyFLiMSCg1XqNL4JFCrS67ks6IWvGLjulW1I9XdjcB/UUCuHX/6zqFM9mwlpf03zgAGLN3roaPzglnwL4M6ZGMzhIqB2X1gVgacZ8D1yv+2gjOzmUizdm0zLR8oVyp6oU2zSY0qKS5vPQFP11MRgdkQCmWpUBJAXhI9wzGhOArKRp54ZCsBbsV05QtdlPQ8Jl1X8SCgSXRL3Hbe8JMLl1eOdDBmN+pKsd/b/ejcBZmurT3xeGKO4uw9CdO0eD9AxChQ/hqlfUyiiRJKyoJUNqQk3jcFxYj1zQA8C2ZlASsDxtPgVhqBjKFe9+EGISEYJquoPYYu/Yzy9QSifq8runWdLv3+qWIeP7CbeqmBGyg0A6a4tNBs2vch6PmxxeSmO6888W5cdx09BfSIqnJ/MXW4v4Qoxa8Yeep1czPZr8UtjrNYil0W720t1NSqIfR5WeW7YHJnuyW41mNtd1MfpxNJFGv4emFmIAIEQQDfFyDVXm/a8ARRHhkouwfc7kOq+1jEEr0taelMD0fviUneMLYTz+USenmdLwJahqeIE6s3Klf/6Nz1N+tHsf4vAeIlVdZrJ57+5lAy/bomlHq73ceOdlId9iMERDXAK5+OYumWGWkZ9rD6xDC0ITA60jYzn4JBP5BwXQNOIGgP0Gy6GB2vIN5zGVYdf7Ze9xFNgk5gqG3Tv09uh+jpgieEblRGyHuuWxotTCzaePb62pGUmj1QB2G6hIRMxRvzW5/qTSRWCimsD8WGkNXPi+ooGyXVETwP1vg+LRALi4DbkbnuNKorPMKGfC1AjJurQQl3AoViBdJKtEKW7Mjo+ASmKkfhjPPfrbv7tB2Itn3ZWSri0zKPdMo0InODAA5UUK7Xb/7usa9c/78RjNlsCDtjy71Dqxcs2p6yLWeJtPjbEnNCnz7EziQvgMbt4MFjJlMR+aOtkTPV7W2/1JTfRLS4jj1CKTEPYgtLiMgV9prYu2cfSv6pOOO8P6GOdS0JaalLMNw8sgP3dlu0XhC+lGgGviI3olSr/vF3lp3y3wc6I4+046ZJCOXXH//Tqz6wsDv3Qc4Yv5Z3sZOcrJnt7cZWpi9u9Uu0IK3jkRJGLZnlZqG0tFxj87MBxKzi1UFkuOrKCJABpVqrYuf2EcTmvBnHv+x0DVbboTD9s6gzw4f3PotSf7eWKlJZgRRSBgFvVhsvW37UCU8eaUvVDhT4TkDYhc/fFsv1LH1mbjK92FZgH4zNoQX2oXfVlhByX3n1k2aJVcgmTaOuQhXVjuQMWMZrMoBF73XlSLRMQSlM5afwwg4PS098H+bOnbNf8EkCKbwA76vsgpPNgIr2mlIoWszTaDYLcmLfom+svYCeatBG8kBH4wg4rgUIPZHzyYmnl/XG4lu6YjHeLzl/b2Kuvq9puY9wsQyvftpUHVALoGgzdaTmp3DgNZvRkoC25LTBaT/1mdzZ0dER7JpYhpNf/VZNu8zsCETUy1MT4/hK0kXMcTQgDSGUrZQs16qfOvr6W/76SFyIc6BYT1NZr9n7xOVD3bmbaBaeJhNsXaq/3bi4g7vSMUL9cdQnbkaMVuES3aFpD1pBa+vdrOElAMIHoeucaxRPGJQi7yvqgOa6TezetRPN5LVYvfbMUB22m17qyQHg0zufxu6hHlNJIqVxd5UMGqXimq8tPeX5EMT/3RJCq6ZeN7bln+Zku9/vQ7BrVBanJ7vDp5+F9EjHLRJj0qgW4TYKkEEVwi9DCdorYLIKhhos5oIzD7YV6Gd50W4T3aFX0kYd43RrAr2of3JyFHv2uZi35v0YGIzUVbTa10hS3ffx1+PPIjcwoCl+Vz+WVYrA9/b8y+Cxx6mJCTUwMECLr3xmWN2ZsdYRDVT7YpVirx/f/NU52dxrPSmcy1QGZ6a699fEet14+ET5UDeZRmRhw7EwD0HOEeW+yY113Tr8Zgm+W0Lg5SGDSTBRgKVK4KjB5nX4XhX5ogXZtQ6rjju51UerXXJsWnhsK5XwUUyhN5HWi3DqwleWlCwXyOc/klv2vQBScc7rSqk6vQKgZtAF2qWUZSllLZlMUozi7tixQy1ZsiR6THvLHWGafJs1m3rQwZwByJZvzMl2r5dKOosCjr9MzzX585kKsJU8mpmMmEVTdnCPUXLVmBpDf1CjNCEDiMDX7nQingSnp0frY8J8h34xPdpvHtmJ+3sdvXRb1+8GnnbXTlXOj65JDj5ic3rKgWR6Xbtp47ff1VNrPzoh51xIKQPGmC+l9DnnNaVUzbIsApTeVwhEIUTF87xGLpejh967IWAvZhZm4wcPGMiZEvKfc7I975BSWFQ+c44fwysT3UhRV4bwKZj6SZqtpOxL8N8dQJj+Jp1SZQbY2H9zra1WsOFPneCZCUvtnwT+dXQr6kM92t11RQCXqF0RiD9Xmf9aYCXLGpCOrRMQ3aN3f4CixgTUrZtzzln42jpLCCAxnwSap5Si7IEGzbKsmu/7dXoNQdS/TyQSzWKx6OZyOY/mTqhCZwNx2vVOQ/PaPY+9frC79+u6METRM7wk0q6PRT5Hr7LQx2x0cwvd3EaX7dADGHXyiehwFuYvojGOkk6tmGTGpRiQomEP7X/EhXUcG4FJxmzT7n24PlFFd9Y8FacW+LCUknHX2/MPqvdLLlP2zAGfAci0q3ipYyPpIjCkkTh9a9FrdKLwHLrXgvl1G/HwrReqTg0gqPFrhwoNgqDWaDTq/f39BFzHmhCl2Gt3PHxMKpN5MpdIhY1bif0IE7HhjNcmmEp+qPqd1porpTthJwWQlgwZxdAFjhyBZ9nI6t1ByjaZQ9Miw8wDU+zWXnXV4sFmgEcLSIvFKq4bexbxJeaRehQMVjxPEae8pi7vuEakHhAWLe4224EC8dsc92Lnt207Aq1TurQCmAX8SDL03CXQpwMCYFxVhz65b9f3CsnYGSnHCZ+j2Y6iO8cp1O7Tch4Erwn8QpdWStiCAAPiUiElgYziyDKOLmahm1l60U/GspHmhgahteS0U+8uOrkX+HhmahJfm9wJa/lCvdKXoveS11T0bFtC500V+5NzBSqk219sgP9/P++0SVHvlegzO2zo3PFzSw11SFAETCuPppOmgLZVVKCplCqRBNDY2p7nXQ6OE2zYtXeOPPFnfjq9MGM7kaiGZjViRTrUXhTAd9Duna5Z+0HQYZe41vGU3TNPWKBonbr1WL5EnHqbBBKZQIL5AjvcKuo9acwZGIQfGKKx7nso1qt6Wi2tBw+tqzm3KUbVWy8uGbMZ+RdTWfR5NMj0Snv0Wfiq3ZoOiYgmAt1dpL70jOec2ibpwc4rpUaEEHtd15165JFHymfv/5wrxoIguFgptSYIgnQQBLzhumysWo59o7LvvJ0xdrwVTzDLsSXNWGqRZxPJxTijny3G6AdqV2YW1s7SeWx/9yKy9jOcEU1aRhnGkK7vaOEXOQAN38dUrUKtxFXGk2NvHnM/pyiXO0MtzARgtp+jmR4NOr3GYjEaRBa+RkBEA25pI6Gfyac3MtY1znklCIIpzvkkDbzjOPSEN5r9zR07drgPPfSQv379+s4E2Yt6XSQhuiMS9YWs1+tJy7LS5XI5Y9W9xDeru4/+eXH81CbkMnArB857YFvdzLJTzLaS3HYU5bktWhfCbWZZFu2kVhS5qJzwotZK+skFhF4HhT9b2zhl+nXNDAIMIalQI8moVZRouogJWTxrpPrt+Z6YYiQeUQunDimZOeDUEDMcdN0ckwa9Awy6Vpr1kf2hc5JX5VNME6qWYiwWK/i+XxJC5JvNZmnbtm21k08+mQLRmVvnjPst3N4DD4TYBV/+WI+dSc7jqfgS2M5qxdlqaVsE2nzm2AOwHYfbNmOOxbkdY7r/ru0o27aMpFkW050fGOfE3NLAWeEM1wFmKCraFVZErQcoNhuqXqsArkstHcW52yY/3e2KCj24gtpGRIOfSCT0YNMr9cxKpVKK3icSic7Bp1kezXY90znnJcYYqZVRKeVez/PGdu3aVVy9ejV5P7+TwZ7lPC954pc6vl3zE0WxpEMoVx1tw8PqrP8ejudyixOB3Uwrlu5itpUVDsvAVwu4w+eC8fmwrEWMsUXKtge4ZfUy205yyzZNk8mFpuoSy2bc4vrJPxQ4+q7HgmaTUT3vnJq/6ZTR2k9zltNMJpMsHHTqAKRisRhLJBIsHo9b9J6klXNOwUWdMVYLB5xUy5SUshiPx2nm0yPkSL14bP924wc8sw9ksA/kmNmiygP5uxc7xgA3HagoJGmbc8awbnjYyR+d64mlEn2CxefbcXsBLHs+49YcWNZ8ZvEeZlndABxIWQLEI+elhh66NJ4riUymK+04yVgsFnMcJ2ZZVoyMZzjwJc659liklPl4PJ4ndcMYo0E/ZDP9tx3E3zUgv9l1hD1VsGozA9YBW7aoX1OUMI2I+TVf9lvp8N/sBn73Rx9eQF78fsx1dZZGRvzJ734Mjqgz/j8g8iyXgNgL2w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33" y="1516126"/>
            <a:ext cx="3775321" cy="377532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Rectangle 12"/>
          <p:cNvSpPr/>
          <p:nvPr/>
        </p:nvSpPr>
        <p:spPr>
          <a:xfrm>
            <a:off x="5385568" y="1046900"/>
            <a:ext cx="3948931" cy="523220"/>
          </a:xfrm>
          <a:prstGeom prst="rect">
            <a:avLst/>
          </a:prstGeom>
        </p:spPr>
        <p:txBody>
          <a:bodyPr wrap="square">
            <a:spAutoFit/>
          </a:bodyPr>
          <a:lstStyle/>
          <a:p>
            <a:r>
              <a:rPr lang="en-US" sz="2800" dirty="0" err="1">
                <a:solidFill>
                  <a:srgbClr val="FF0000"/>
                </a:solidFill>
              </a:rPr>
              <a:t>Nội</a:t>
            </a:r>
            <a:r>
              <a:rPr lang="en-US" sz="2800" dirty="0">
                <a:solidFill>
                  <a:srgbClr val="FF0000"/>
                </a:solidFill>
              </a:rPr>
              <a:t> dung</a:t>
            </a:r>
          </a:p>
        </p:txBody>
      </p:sp>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fade">
                                      <p:cBhvr>
                                        <p:cTn id="11" dur="500"/>
                                        <p:tgtEl>
                                          <p:spTgt spid="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fade">
                                      <p:cBhvr>
                                        <p:cTn id="15" dur="500"/>
                                        <p:tgtEl>
                                          <p:spTgt spid="7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500"/>
                                        <p:tgtEl>
                                          <p:spTgt spid="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9"/>
                                        </p:tgtEl>
                                        <p:attrNameLst>
                                          <p:attrName>style.visibility</p:attrName>
                                        </p:attrNameLst>
                                      </p:cBhvr>
                                      <p:to>
                                        <p:strVal val="visible"/>
                                      </p:to>
                                    </p:set>
                                    <p:animEffect transition="in" filter="fade">
                                      <p:cBhvr>
                                        <p:cTn id="23" dur="500"/>
                                        <p:tgtEl>
                                          <p:spTgt spid="6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ACEB66-3D93-A1CF-AE40-067F2457C5C6}"/>
              </a:ext>
            </a:extLst>
          </p:cNvPr>
          <p:cNvPicPr>
            <a:picLocks noChangeAspect="1"/>
          </p:cNvPicPr>
          <p:nvPr/>
        </p:nvPicPr>
        <p:blipFill>
          <a:blip r:embed="rId2"/>
          <a:stretch>
            <a:fillRect/>
          </a:stretch>
        </p:blipFill>
        <p:spPr>
          <a:xfrm>
            <a:off x="0" y="0"/>
            <a:ext cx="7154804" cy="3723113"/>
          </a:xfrm>
          <a:prstGeom prst="rect">
            <a:avLst/>
          </a:prstGeom>
        </p:spPr>
      </p:pic>
      <p:pic>
        <p:nvPicPr>
          <p:cNvPr id="5" name="Picture 4">
            <a:extLst>
              <a:ext uri="{FF2B5EF4-FFF2-40B4-BE49-F238E27FC236}">
                <a16:creationId xmlns:a16="http://schemas.microsoft.com/office/drawing/2014/main" id="{166CC2EF-D6FD-90B8-513A-0B1AED714A47}"/>
              </a:ext>
            </a:extLst>
          </p:cNvPr>
          <p:cNvPicPr>
            <a:picLocks noChangeAspect="1"/>
          </p:cNvPicPr>
          <p:nvPr/>
        </p:nvPicPr>
        <p:blipFill>
          <a:blip r:embed="rId3"/>
          <a:stretch>
            <a:fillRect/>
          </a:stretch>
        </p:blipFill>
        <p:spPr>
          <a:xfrm>
            <a:off x="4217672" y="2481943"/>
            <a:ext cx="7974328" cy="4158344"/>
          </a:xfrm>
          <a:prstGeom prst="rect">
            <a:avLst/>
          </a:prstGeom>
        </p:spPr>
      </p:pic>
      <p:sp>
        <p:nvSpPr>
          <p:cNvPr id="7" name="Google Shape;362;g199fec97ff3_1_55">
            <a:extLst>
              <a:ext uri="{FF2B5EF4-FFF2-40B4-BE49-F238E27FC236}">
                <a16:creationId xmlns:a16="http://schemas.microsoft.com/office/drawing/2014/main" id="{0DBD16CE-8D27-A651-3B9F-728171F2E7E2}"/>
              </a:ext>
            </a:extLst>
          </p:cNvPr>
          <p:cNvSpPr/>
          <p:nvPr/>
        </p:nvSpPr>
        <p:spPr>
          <a:xfrm>
            <a:off x="8309100" y="1332607"/>
            <a:ext cx="3882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trang</a:t>
            </a:r>
            <a:r>
              <a:rPr lang="en-US" sz="3000" b="1" dirty="0">
                <a:solidFill>
                  <a:schemeClr val="tx1"/>
                </a:solidFill>
              </a:rPr>
              <a:t> </a:t>
            </a:r>
            <a:r>
              <a:rPr lang="en-US" sz="3000" b="1" dirty="0" err="1">
                <a:solidFill>
                  <a:schemeClr val="tx1"/>
                </a:solidFill>
              </a:rPr>
              <a:t>chủ</a:t>
            </a:r>
            <a:endParaRPr sz="3000" b="1" dirty="0">
              <a:solidFill>
                <a:schemeClr val="tx1"/>
              </a:solidFill>
            </a:endParaRPr>
          </a:p>
        </p:txBody>
      </p:sp>
      <p:sp>
        <p:nvSpPr>
          <p:cNvPr id="8" name="Google Shape;362;g199fec97ff3_1_55">
            <a:extLst>
              <a:ext uri="{FF2B5EF4-FFF2-40B4-BE49-F238E27FC236}">
                <a16:creationId xmlns:a16="http://schemas.microsoft.com/office/drawing/2014/main" id="{6ECCCDFE-AC5B-8E9D-4FEE-0F9C43C90654}"/>
              </a:ext>
            </a:extLst>
          </p:cNvPr>
          <p:cNvSpPr/>
          <p:nvPr/>
        </p:nvSpPr>
        <p:spPr>
          <a:xfrm>
            <a:off x="0" y="4358836"/>
            <a:ext cx="4777839"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đăng</a:t>
            </a:r>
            <a:r>
              <a:rPr lang="en-US" sz="3000" b="1" dirty="0">
                <a:solidFill>
                  <a:schemeClr val="tx1"/>
                </a:solidFill>
              </a:rPr>
              <a:t> </a:t>
            </a:r>
            <a:r>
              <a:rPr lang="en-US" sz="3000" b="1" dirty="0" err="1">
                <a:solidFill>
                  <a:schemeClr val="tx1"/>
                </a:solidFill>
              </a:rPr>
              <a:t>nhập</a:t>
            </a:r>
            <a:endParaRPr sz="3000" b="1" dirty="0">
              <a:solidFill>
                <a:schemeClr val="tx1"/>
              </a:solidFill>
            </a:endParaRPr>
          </a:p>
        </p:txBody>
      </p:sp>
      <p:cxnSp>
        <p:nvCxnSpPr>
          <p:cNvPr id="10" name="Straight Arrow Connector 9">
            <a:extLst>
              <a:ext uri="{FF2B5EF4-FFF2-40B4-BE49-F238E27FC236}">
                <a16:creationId xmlns:a16="http://schemas.microsoft.com/office/drawing/2014/main" id="{FF72DD8B-A500-4B2E-A7A5-BEEFD0E73E44}"/>
              </a:ext>
            </a:extLst>
          </p:cNvPr>
          <p:cNvCxnSpPr>
            <a:cxnSpLocks/>
          </p:cNvCxnSpPr>
          <p:nvPr/>
        </p:nvCxnSpPr>
        <p:spPr>
          <a:xfrm flipH="1">
            <a:off x="8958943" y="1937656"/>
            <a:ext cx="1153886" cy="1306286"/>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a:extLst>
              <a:ext uri="{FF2B5EF4-FFF2-40B4-BE49-F238E27FC236}">
                <a16:creationId xmlns:a16="http://schemas.microsoft.com/office/drawing/2014/main" id="{490EFFD7-F675-7EC4-5D04-FD9227D17853}"/>
              </a:ext>
            </a:extLst>
          </p:cNvPr>
          <p:cNvCxnSpPr>
            <a:cxnSpLocks/>
          </p:cNvCxnSpPr>
          <p:nvPr/>
        </p:nvCxnSpPr>
        <p:spPr>
          <a:xfrm flipV="1">
            <a:off x="1621972" y="3058887"/>
            <a:ext cx="838200" cy="1153885"/>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8647723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542B11-D1EB-430E-38A6-841363A29CC9}"/>
              </a:ext>
            </a:extLst>
          </p:cNvPr>
          <p:cNvPicPr>
            <a:picLocks noChangeAspect="1"/>
          </p:cNvPicPr>
          <p:nvPr/>
        </p:nvPicPr>
        <p:blipFill>
          <a:blip r:embed="rId3"/>
          <a:stretch>
            <a:fillRect/>
          </a:stretch>
        </p:blipFill>
        <p:spPr>
          <a:xfrm>
            <a:off x="3044336" y="0"/>
            <a:ext cx="9147664" cy="4811486"/>
          </a:xfrm>
          <a:prstGeom prst="rect">
            <a:avLst/>
          </a:prstGeom>
        </p:spPr>
      </p:pic>
      <p:pic>
        <p:nvPicPr>
          <p:cNvPr id="5" name="Picture 4">
            <a:extLst>
              <a:ext uri="{FF2B5EF4-FFF2-40B4-BE49-F238E27FC236}">
                <a16:creationId xmlns:a16="http://schemas.microsoft.com/office/drawing/2014/main" id="{FAA03ED7-BDF4-EC43-CB5B-CB18F99FEA31}"/>
              </a:ext>
            </a:extLst>
          </p:cNvPr>
          <p:cNvPicPr>
            <a:picLocks noChangeAspect="1"/>
          </p:cNvPicPr>
          <p:nvPr/>
        </p:nvPicPr>
        <p:blipFill>
          <a:blip r:embed="rId4"/>
          <a:stretch>
            <a:fillRect/>
          </a:stretch>
        </p:blipFill>
        <p:spPr>
          <a:xfrm>
            <a:off x="0" y="2225791"/>
            <a:ext cx="7598229" cy="4632209"/>
          </a:xfrm>
          <a:prstGeom prst="rect">
            <a:avLst/>
          </a:prstGeom>
        </p:spPr>
      </p:pic>
      <p:cxnSp>
        <p:nvCxnSpPr>
          <p:cNvPr id="6" name="Straight Arrow Connector 5">
            <a:extLst>
              <a:ext uri="{FF2B5EF4-FFF2-40B4-BE49-F238E27FC236}">
                <a16:creationId xmlns:a16="http://schemas.microsoft.com/office/drawing/2014/main" id="{0CC416D8-E7EE-B29A-A2A3-F26716935ADF}"/>
              </a:ext>
            </a:extLst>
          </p:cNvPr>
          <p:cNvCxnSpPr>
            <a:cxnSpLocks/>
          </p:cNvCxnSpPr>
          <p:nvPr/>
        </p:nvCxnSpPr>
        <p:spPr>
          <a:xfrm>
            <a:off x="1306286" y="1926771"/>
            <a:ext cx="1850571" cy="13171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EE0F3F28-1224-AF3F-67E1-E4F0B482209B}"/>
              </a:ext>
            </a:extLst>
          </p:cNvPr>
          <p:cNvCxnSpPr>
            <a:cxnSpLocks/>
          </p:cNvCxnSpPr>
          <p:nvPr/>
        </p:nvCxnSpPr>
        <p:spPr>
          <a:xfrm flipH="1" flipV="1">
            <a:off x="9296400" y="4038601"/>
            <a:ext cx="827314" cy="1382485"/>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8" name="Google Shape;362;g199fec97ff3_1_55">
            <a:extLst>
              <a:ext uri="{FF2B5EF4-FFF2-40B4-BE49-F238E27FC236}">
                <a16:creationId xmlns:a16="http://schemas.microsoft.com/office/drawing/2014/main" id="{6B67890F-E965-FF18-AC08-52B7ED5D8258}"/>
              </a:ext>
            </a:extLst>
          </p:cNvPr>
          <p:cNvSpPr/>
          <p:nvPr/>
        </p:nvSpPr>
        <p:spPr>
          <a:xfrm>
            <a:off x="8178470" y="5654235"/>
            <a:ext cx="4394529"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Điện</a:t>
            </a:r>
            <a:r>
              <a:rPr lang="en-US" sz="3000" b="1" dirty="0">
                <a:solidFill>
                  <a:schemeClr val="tx1"/>
                </a:solidFill>
              </a:rPr>
              <a:t> </a:t>
            </a:r>
            <a:r>
              <a:rPr lang="en-US" sz="3000" b="1" dirty="0" err="1">
                <a:solidFill>
                  <a:schemeClr val="tx1"/>
                </a:solidFill>
              </a:rPr>
              <a:t>Thoại</a:t>
            </a:r>
            <a:endParaRPr sz="3000" b="1" dirty="0">
              <a:solidFill>
                <a:schemeClr val="tx1"/>
              </a:solidFill>
            </a:endParaRPr>
          </a:p>
        </p:txBody>
      </p:sp>
      <p:sp>
        <p:nvSpPr>
          <p:cNvPr id="10" name="Google Shape;362;g199fec97ff3_1_55">
            <a:extLst>
              <a:ext uri="{FF2B5EF4-FFF2-40B4-BE49-F238E27FC236}">
                <a16:creationId xmlns:a16="http://schemas.microsoft.com/office/drawing/2014/main" id="{2459A852-F40B-6683-8A18-60D046ABAA62}"/>
              </a:ext>
            </a:extLst>
          </p:cNvPr>
          <p:cNvSpPr/>
          <p:nvPr/>
        </p:nvSpPr>
        <p:spPr>
          <a:xfrm>
            <a:off x="90386" y="820978"/>
            <a:ext cx="2729014" cy="10731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thêm</a:t>
            </a:r>
            <a:r>
              <a:rPr lang="en-US" sz="3000" b="1" dirty="0">
                <a:solidFill>
                  <a:schemeClr val="tx1"/>
                </a:solidFill>
              </a:rPr>
              <a:t>, </a:t>
            </a:r>
            <a:r>
              <a:rPr lang="en-US" sz="3000" b="1" dirty="0" err="1">
                <a:solidFill>
                  <a:schemeClr val="tx1"/>
                </a:solidFill>
              </a:rPr>
              <a:t>sửa</a:t>
            </a:r>
            <a:r>
              <a:rPr lang="en-US" sz="3000" b="1" dirty="0">
                <a:solidFill>
                  <a:schemeClr val="tx1"/>
                </a:solidFill>
              </a:rPr>
              <a:t> ĐT </a:t>
            </a:r>
            <a:endParaRPr sz="3000" b="1" dirty="0">
              <a:solidFill>
                <a:schemeClr val="tx1"/>
              </a:solidFill>
            </a:endParaRPr>
          </a:p>
        </p:txBody>
      </p:sp>
    </p:spTree>
    <p:extLst>
      <p:ext uri="{BB962C8B-B14F-4D97-AF65-F5344CB8AC3E}">
        <p14:creationId xmlns:p14="http://schemas.microsoft.com/office/powerpoint/2010/main" val="1774470412"/>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B649A64-84D6-9FD8-C6E0-B8867F36E080}"/>
              </a:ext>
            </a:extLst>
          </p:cNvPr>
          <p:cNvPicPr>
            <a:picLocks noChangeAspect="1"/>
          </p:cNvPicPr>
          <p:nvPr/>
        </p:nvPicPr>
        <p:blipFill>
          <a:blip r:embed="rId2"/>
          <a:stretch>
            <a:fillRect/>
          </a:stretch>
        </p:blipFill>
        <p:spPr>
          <a:xfrm>
            <a:off x="3945165" y="0"/>
            <a:ext cx="8246835" cy="4302262"/>
          </a:xfrm>
          <a:prstGeom prst="rect">
            <a:avLst/>
          </a:prstGeom>
        </p:spPr>
      </p:pic>
      <p:pic>
        <p:nvPicPr>
          <p:cNvPr id="5" name="Picture 4">
            <a:extLst>
              <a:ext uri="{FF2B5EF4-FFF2-40B4-BE49-F238E27FC236}">
                <a16:creationId xmlns:a16="http://schemas.microsoft.com/office/drawing/2014/main" id="{4F3E5BFA-8B25-62B9-7874-F200F85B4590}"/>
              </a:ext>
            </a:extLst>
          </p:cNvPr>
          <p:cNvPicPr>
            <a:picLocks noChangeAspect="1"/>
          </p:cNvPicPr>
          <p:nvPr/>
        </p:nvPicPr>
        <p:blipFill>
          <a:blip r:embed="rId3"/>
          <a:stretch>
            <a:fillRect/>
          </a:stretch>
        </p:blipFill>
        <p:spPr>
          <a:xfrm>
            <a:off x="-1" y="2203604"/>
            <a:ext cx="7826829" cy="4654396"/>
          </a:xfrm>
          <a:prstGeom prst="rect">
            <a:avLst/>
          </a:prstGeom>
        </p:spPr>
      </p:pic>
      <p:sp>
        <p:nvSpPr>
          <p:cNvPr id="6" name="Google Shape;362;g199fec97ff3_1_55">
            <a:extLst>
              <a:ext uri="{FF2B5EF4-FFF2-40B4-BE49-F238E27FC236}">
                <a16:creationId xmlns:a16="http://schemas.microsoft.com/office/drawing/2014/main" id="{97A4E189-4AB5-FF7D-27B1-BFD506385A8B}"/>
              </a:ext>
            </a:extLst>
          </p:cNvPr>
          <p:cNvSpPr/>
          <p:nvPr/>
        </p:nvSpPr>
        <p:spPr>
          <a:xfrm>
            <a:off x="8526815" y="5066407"/>
            <a:ext cx="3882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Hóa</a:t>
            </a:r>
            <a:r>
              <a:rPr lang="en-US" sz="3000" b="1" dirty="0">
                <a:solidFill>
                  <a:schemeClr val="tx1"/>
                </a:solidFill>
              </a:rPr>
              <a:t> </a:t>
            </a:r>
            <a:r>
              <a:rPr lang="en-US" sz="3000" b="1" dirty="0" err="1">
                <a:solidFill>
                  <a:schemeClr val="tx1"/>
                </a:solidFill>
              </a:rPr>
              <a:t>Đơn</a:t>
            </a:r>
            <a:endParaRPr sz="3000" b="1" dirty="0">
              <a:solidFill>
                <a:schemeClr val="tx1"/>
              </a:solidFill>
            </a:endParaRPr>
          </a:p>
        </p:txBody>
      </p:sp>
      <p:cxnSp>
        <p:nvCxnSpPr>
          <p:cNvPr id="7" name="Straight Arrow Connector 6">
            <a:extLst>
              <a:ext uri="{FF2B5EF4-FFF2-40B4-BE49-F238E27FC236}">
                <a16:creationId xmlns:a16="http://schemas.microsoft.com/office/drawing/2014/main" id="{EDC27441-A1A9-34BE-43CC-0D685210AB7C}"/>
              </a:ext>
            </a:extLst>
          </p:cNvPr>
          <p:cNvCxnSpPr>
            <a:cxnSpLocks/>
          </p:cNvCxnSpPr>
          <p:nvPr/>
        </p:nvCxnSpPr>
        <p:spPr>
          <a:xfrm>
            <a:off x="1306286" y="1926771"/>
            <a:ext cx="1850571" cy="13171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D14E8FF4-8453-1CCA-B77F-909889353EEB}"/>
              </a:ext>
            </a:extLst>
          </p:cNvPr>
          <p:cNvCxnSpPr>
            <a:cxnSpLocks/>
          </p:cNvCxnSpPr>
          <p:nvPr/>
        </p:nvCxnSpPr>
        <p:spPr>
          <a:xfrm flipH="1" flipV="1">
            <a:off x="9742714" y="3559630"/>
            <a:ext cx="827314" cy="1382485"/>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9" name="Google Shape;362;g199fec97ff3_1_55">
            <a:extLst>
              <a:ext uri="{FF2B5EF4-FFF2-40B4-BE49-F238E27FC236}">
                <a16:creationId xmlns:a16="http://schemas.microsoft.com/office/drawing/2014/main" id="{94D101D8-4AE3-CC6E-9640-13EFA464CE35}"/>
              </a:ext>
            </a:extLst>
          </p:cNvPr>
          <p:cNvSpPr/>
          <p:nvPr/>
        </p:nvSpPr>
        <p:spPr>
          <a:xfrm>
            <a:off x="188357" y="799206"/>
            <a:ext cx="2729014" cy="10731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thêm</a:t>
            </a:r>
            <a:r>
              <a:rPr lang="en-US" sz="3000" b="1" dirty="0">
                <a:solidFill>
                  <a:schemeClr val="tx1"/>
                </a:solidFill>
              </a:rPr>
              <a:t> HĐ </a:t>
            </a:r>
            <a:endParaRPr sz="3000" b="1" dirty="0">
              <a:solidFill>
                <a:schemeClr val="tx1"/>
              </a:solidFill>
            </a:endParaRPr>
          </a:p>
        </p:txBody>
      </p:sp>
    </p:spTree>
    <p:extLst>
      <p:ext uri="{BB962C8B-B14F-4D97-AF65-F5344CB8AC3E}">
        <p14:creationId xmlns:p14="http://schemas.microsoft.com/office/powerpoint/2010/main" val="223920703"/>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1629A7-CFCE-50F0-753D-00DDFB659275}"/>
              </a:ext>
            </a:extLst>
          </p:cNvPr>
          <p:cNvPicPr>
            <a:picLocks noChangeAspect="1"/>
          </p:cNvPicPr>
          <p:nvPr/>
        </p:nvPicPr>
        <p:blipFill>
          <a:blip r:embed="rId2"/>
          <a:stretch>
            <a:fillRect/>
          </a:stretch>
        </p:blipFill>
        <p:spPr>
          <a:xfrm>
            <a:off x="3555224" y="195943"/>
            <a:ext cx="8429948" cy="4401502"/>
          </a:xfrm>
          <a:prstGeom prst="rect">
            <a:avLst/>
          </a:prstGeom>
        </p:spPr>
      </p:pic>
      <p:pic>
        <p:nvPicPr>
          <p:cNvPr id="4" name="Picture 3">
            <a:extLst>
              <a:ext uri="{FF2B5EF4-FFF2-40B4-BE49-F238E27FC236}">
                <a16:creationId xmlns:a16="http://schemas.microsoft.com/office/drawing/2014/main" id="{9E029AED-33C3-3461-CC54-DE227695720F}"/>
              </a:ext>
            </a:extLst>
          </p:cNvPr>
          <p:cNvPicPr>
            <a:picLocks noChangeAspect="1"/>
          </p:cNvPicPr>
          <p:nvPr/>
        </p:nvPicPr>
        <p:blipFill>
          <a:blip r:embed="rId3"/>
          <a:stretch>
            <a:fillRect/>
          </a:stretch>
        </p:blipFill>
        <p:spPr>
          <a:xfrm>
            <a:off x="533400" y="2430236"/>
            <a:ext cx="5124450" cy="4286250"/>
          </a:xfrm>
          <a:prstGeom prst="rect">
            <a:avLst/>
          </a:prstGeom>
        </p:spPr>
      </p:pic>
      <p:sp>
        <p:nvSpPr>
          <p:cNvPr id="5" name="Google Shape;362;g199fec97ff3_1_55">
            <a:extLst>
              <a:ext uri="{FF2B5EF4-FFF2-40B4-BE49-F238E27FC236}">
                <a16:creationId xmlns:a16="http://schemas.microsoft.com/office/drawing/2014/main" id="{362E75DC-7EB1-363F-255D-57A40D70740F}"/>
              </a:ext>
            </a:extLst>
          </p:cNvPr>
          <p:cNvSpPr/>
          <p:nvPr/>
        </p:nvSpPr>
        <p:spPr>
          <a:xfrm>
            <a:off x="90386" y="820978"/>
            <a:ext cx="2729014" cy="10731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thêm</a:t>
            </a:r>
            <a:r>
              <a:rPr lang="en-US" sz="3000" b="1" dirty="0">
                <a:solidFill>
                  <a:schemeClr val="tx1"/>
                </a:solidFill>
              </a:rPr>
              <a:t>, </a:t>
            </a:r>
            <a:r>
              <a:rPr lang="en-US" sz="3000" b="1" dirty="0" err="1">
                <a:solidFill>
                  <a:schemeClr val="tx1"/>
                </a:solidFill>
              </a:rPr>
              <a:t>sửa</a:t>
            </a:r>
            <a:r>
              <a:rPr lang="en-US" sz="3000" b="1" dirty="0">
                <a:solidFill>
                  <a:schemeClr val="tx1"/>
                </a:solidFill>
              </a:rPr>
              <a:t> KH </a:t>
            </a:r>
            <a:endParaRPr sz="3000" b="1" dirty="0">
              <a:solidFill>
                <a:schemeClr val="tx1"/>
              </a:solidFill>
            </a:endParaRPr>
          </a:p>
        </p:txBody>
      </p:sp>
      <p:cxnSp>
        <p:nvCxnSpPr>
          <p:cNvPr id="6" name="Straight Arrow Connector 5">
            <a:extLst>
              <a:ext uri="{FF2B5EF4-FFF2-40B4-BE49-F238E27FC236}">
                <a16:creationId xmlns:a16="http://schemas.microsoft.com/office/drawing/2014/main" id="{BCBDEC9A-A8F4-D5BC-BFB2-E4215D139543}"/>
              </a:ext>
            </a:extLst>
          </p:cNvPr>
          <p:cNvCxnSpPr>
            <a:cxnSpLocks/>
          </p:cNvCxnSpPr>
          <p:nvPr/>
        </p:nvCxnSpPr>
        <p:spPr>
          <a:xfrm>
            <a:off x="1306286" y="1926771"/>
            <a:ext cx="1850571" cy="13171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Google Shape;362;g199fec97ff3_1_55">
            <a:extLst>
              <a:ext uri="{FF2B5EF4-FFF2-40B4-BE49-F238E27FC236}">
                <a16:creationId xmlns:a16="http://schemas.microsoft.com/office/drawing/2014/main" id="{020C5BD5-4304-A3CE-AA5E-17020918B8EB}"/>
              </a:ext>
            </a:extLst>
          </p:cNvPr>
          <p:cNvSpPr/>
          <p:nvPr/>
        </p:nvSpPr>
        <p:spPr>
          <a:xfrm>
            <a:off x="7652657" y="5044635"/>
            <a:ext cx="4419601"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Khách</a:t>
            </a:r>
            <a:r>
              <a:rPr lang="en-US" sz="3000" b="1" dirty="0">
                <a:solidFill>
                  <a:schemeClr val="tx1"/>
                </a:solidFill>
              </a:rPr>
              <a:t> </a:t>
            </a:r>
            <a:r>
              <a:rPr lang="en-US" sz="3000" b="1" dirty="0" err="1">
                <a:solidFill>
                  <a:schemeClr val="tx1"/>
                </a:solidFill>
              </a:rPr>
              <a:t>Hàng</a:t>
            </a:r>
            <a:endParaRPr sz="3000" b="1" dirty="0">
              <a:solidFill>
                <a:schemeClr val="tx1"/>
              </a:solidFill>
            </a:endParaRPr>
          </a:p>
        </p:txBody>
      </p:sp>
      <p:cxnSp>
        <p:nvCxnSpPr>
          <p:cNvPr id="8" name="Straight Arrow Connector 7">
            <a:extLst>
              <a:ext uri="{FF2B5EF4-FFF2-40B4-BE49-F238E27FC236}">
                <a16:creationId xmlns:a16="http://schemas.microsoft.com/office/drawing/2014/main" id="{6DD8FD2C-B2AD-E9D4-F606-E441FB4F71E9}"/>
              </a:ext>
            </a:extLst>
          </p:cNvPr>
          <p:cNvCxnSpPr>
            <a:cxnSpLocks/>
          </p:cNvCxnSpPr>
          <p:nvPr/>
        </p:nvCxnSpPr>
        <p:spPr>
          <a:xfrm flipH="1" flipV="1">
            <a:off x="8817428" y="3559630"/>
            <a:ext cx="827314" cy="1382485"/>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11797138"/>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B4D5AC-E776-885D-B20A-27FC60BB4890}"/>
              </a:ext>
            </a:extLst>
          </p:cNvPr>
          <p:cNvPicPr>
            <a:picLocks noChangeAspect="1"/>
          </p:cNvPicPr>
          <p:nvPr/>
        </p:nvPicPr>
        <p:blipFill>
          <a:blip r:embed="rId2"/>
          <a:stretch>
            <a:fillRect/>
          </a:stretch>
        </p:blipFill>
        <p:spPr>
          <a:xfrm>
            <a:off x="3908161" y="87086"/>
            <a:ext cx="8098782" cy="4223657"/>
          </a:xfrm>
          <a:prstGeom prst="rect">
            <a:avLst/>
          </a:prstGeom>
        </p:spPr>
      </p:pic>
      <p:pic>
        <p:nvPicPr>
          <p:cNvPr id="4" name="Picture 3">
            <a:extLst>
              <a:ext uri="{FF2B5EF4-FFF2-40B4-BE49-F238E27FC236}">
                <a16:creationId xmlns:a16="http://schemas.microsoft.com/office/drawing/2014/main" id="{762C0FE4-24FE-A3FD-48AC-57E56AE5BA2A}"/>
              </a:ext>
            </a:extLst>
          </p:cNvPr>
          <p:cNvPicPr>
            <a:picLocks noChangeAspect="1"/>
          </p:cNvPicPr>
          <p:nvPr/>
        </p:nvPicPr>
        <p:blipFill>
          <a:blip r:embed="rId3"/>
          <a:stretch>
            <a:fillRect/>
          </a:stretch>
        </p:blipFill>
        <p:spPr>
          <a:xfrm>
            <a:off x="444952" y="2220685"/>
            <a:ext cx="6134629" cy="4561114"/>
          </a:xfrm>
          <a:prstGeom prst="rect">
            <a:avLst/>
          </a:prstGeom>
        </p:spPr>
      </p:pic>
      <p:sp>
        <p:nvSpPr>
          <p:cNvPr id="5" name="Google Shape;362;g199fec97ff3_1_55">
            <a:extLst>
              <a:ext uri="{FF2B5EF4-FFF2-40B4-BE49-F238E27FC236}">
                <a16:creationId xmlns:a16="http://schemas.microsoft.com/office/drawing/2014/main" id="{C82D21BE-2CE2-A88C-CA7E-3F5C25A4F6B9}"/>
              </a:ext>
            </a:extLst>
          </p:cNvPr>
          <p:cNvSpPr/>
          <p:nvPr/>
        </p:nvSpPr>
        <p:spPr>
          <a:xfrm>
            <a:off x="90386" y="820978"/>
            <a:ext cx="2729014" cy="10731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thêm</a:t>
            </a:r>
            <a:r>
              <a:rPr lang="en-US" sz="3000" b="1" dirty="0">
                <a:solidFill>
                  <a:schemeClr val="tx1"/>
                </a:solidFill>
              </a:rPr>
              <a:t>, </a:t>
            </a:r>
            <a:r>
              <a:rPr lang="en-US" sz="3000" b="1" dirty="0" err="1">
                <a:solidFill>
                  <a:schemeClr val="tx1"/>
                </a:solidFill>
              </a:rPr>
              <a:t>sửa</a:t>
            </a:r>
            <a:r>
              <a:rPr lang="en-US" sz="3000" b="1" dirty="0">
                <a:solidFill>
                  <a:schemeClr val="tx1"/>
                </a:solidFill>
              </a:rPr>
              <a:t> NV </a:t>
            </a:r>
            <a:endParaRPr sz="3000" b="1" dirty="0">
              <a:solidFill>
                <a:schemeClr val="tx1"/>
              </a:solidFill>
            </a:endParaRPr>
          </a:p>
        </p:txBody>
      </p:sp>
      <p:cxnSp>
        <p:nvCxnSpPr>
          <p:cNvPr id="6" name="Straight Arrow Connector 5">
            <a:extLst>
              <a:ext uri="{FF2B5EF4-FFF2-40B4-BE49-F238E27FC236}">
                <a16:creationId xmlns:a16="http://schemas.microsoft.com/office/drawing/2014/main" id="{88A7C251-48ED-4BF8-993B-D3F4EF4F37F6}"/>
              </a:ext>
            </a:extLst>
          </p:cNvPr>
          <p:cNvCxnSpPr>
            <a:cxnSpLocks/>
          </p:cNvCxnSpPr>
          <p:nvPr/>
        </p:nvCxnSpPr>
        <p:spPr>
          <a:xfrm>
            <a:off x="1306286" y="1926771"/>
            <a:ext cx="1850571" cy="13171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Google Shape;362;g199fec97ff3_1_55">
            <a:extLst>
              <a:ext uri="{FF2B5EF4-FFF2-40B4-BE49-F238E27FC236}">
                <a16:creationId xmlns:a16="http://schemas.microsoft.com/office/drawing/2014/main" id="{6A5EB5D8-BF16-2BDC-BF2D-C4EB0845A1C3}"/>
              </a:ext>
            </a:extLst>
          </p:cNvPr>
          <p:cNvSpPr/>
          <p:nvPr/>
        </p:nvSpPr>
        <p:spPr>
          <a:xfrm>
            <a:off x="7652657" y="5044635"/>
            <a:ext cx="4419601"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Nhân</a:t>
            </a:r>
            <a:r>
              <a:rPr lang="en-US" sz="3000" b="1" dirty="0">
                <a:solidFill>
                  <a:schemeClr val="tx1"/>
                </a:solidFill>
              </a:rPr>
              <a:t> Viên</a:t>
            </a:r>
            <a:endParaRPr sz="3000" b="1" dirty="0">
              <a:solidFill>
                <a:schemeClr val="tx1"/>
              </a:solidFill>
            </a:endParaRPr>
          </a:p>
        </p:txBody>
      </p:sp>
      <p:cxnSp>
        <p:nvCxnSpPr>
          <p:cNvPr id="8" name="Straight Arrow Connector 7">
            <a:extLst>
              <a:ext uri="{FF2B5EF4-FFF2-40B4-BE49-F238E27FC236}">
                <a16:creationId xmlns:a16="http://schemas.microsoft.com/office/drawing/2014/main" id="{812C26EC-8023-C4E2-7F40-99CB26A6B392}"/>
              </a:ext>
            </a:extLst>
          </p:cNvPr>
          <p:cNvCxnSpPr>
            <a:cxnSpLocks/>
          </p:cNvCxnSpPr>
          <p:nvPr/>
        </p:nvCxnSpPr>
        <p:spPr>
          <a:xfrm flipH="1" flipV="1">
            <a:off x="8817428" y="3559630"/>
            <a:ext cx="827314" cy="1382485"/>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43491339"/>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505ECD-48DD-6C22-E787-82BB0905FE6E}"/>
              </a:ext>
            </a:extLst>
          </p:cNvPr>
          <p:cNvPicPr>
            <a:picLocks noChangeAspect="1"/>
          </p:cNvPicPr>
          <p:nvPr/>
        </p:nvPicPr>
        <p:blipFill>
          <a:blip r:embed="rId2"/>
          <a:stretch>
            <a:fillRect/>
          </a:stretch>
        </p:blipFill>
        <p:spPr>
          <a:xfrm>
            <a:off x="4293704" y="0"/>
            <a:ext cx="7898296" cy="4103914"/>
          </a:xfrm>
          <a:prstGeom prst="rect">
            <a:avLst/>
          </a:prstGeom>
        </p:spPr>
      </p:pic>
      <p:pic>
        <p:nvPicPr>
          <p:cNvPr id="4" name="Picture 3">
            <a:extLst>
              <a:ext uri="{FF2B5EF4-FFF2-40B4-BE49-F238E27FC236}">
                <a16:creationId xmlns:a16="http://schemas.microsoft.com/office/drawing/2014/main" id="{F5C87B2D-DC1A-FE2A-0CC6-6111BAB04F50}"/>
              </a:ext>
            </a:extLst>
          </p:cNvPr>
          <p:cNvPicPr>
            <a:picLocks noChangeAspect="1"/>
          </p:cNvPicPr>
          <p:nvPr/>
        </p:nvPicPr>
        <p:blipFill>
          <a:blip r:embed="rId3"/>
          <a:stretch>
            <a:fillRect/>
          </a:stretch>
        </p:blipFill>
        <p:spPr>
          <a:xfrm>
            <a:off x="0" y="2960915"/>
            <a:ext cx="7489132" cy="3897086"/>
          </a:xfrm>
          <a:prstGeom prst="rect">
            <a:avLst/>
          </a:prstGeom>
        </p:spPr>
      </p:pic>
      <p:sp>
        <p:nvSpPr>
          <p:cNvPr id="5" name="Google Shape;362;g199fec97ff3_1_55">
            <a:extLst>
              <a:ext uri="{FF2B5EF4-FFF2-40B4-BE49-F238E27FC236}">
                <a16:creationId xmlns:a16="http://schemas.microsoft.com/office/drawing/2014/main" id="{FE552874-1869-BEB4-EEE4-734A92495C31}"/>
              </a:ext>
            </a:extLst>
          </p:cNvPr>
          <p:cNvSpPr/>
          <p:nvPr/>
        </p:nvSpPr>
        <p:spPr>
          <a:xfrm>
            <a:off x="0" y="1136664"/>
            <a:ext cx="3480128" cy="10731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thống</a:t>
            </a:r>
            <a:r>
              <a:rPr lang="en-US" sz="3000" b="1" dirty="0">
                <a:solidFill>
                  <a:schemeClr val="tx1"/>
                </a:solidFill>
              </a:rPr>
              <a:t> </a:t>
            </a:r>
            <a:r>
              <a:rPr lang="en-US" sz="3000" b="1" dirty="0" err="1">
                <a:solidFill>
                  <a:schemeClr val="tx1"/>
                </a:solidFill>
              </a:rPr>
              <a:t>kê</a:t>
            </a:r>
            <a:r>
              <a:rPr lang="en-US" sz="3000" b="1" dirty="0">
                <a:solidFill>
                  <a:schemeClr val="tx1"/>
                </a:solidFill>
              </a:rPr>
              <a:t> </a:t>
            </a:r>
            <a:r>
              <a:rPr lang="en-US" sz="3000" b="1" dirty="0" err="1">
                <a:solidFill>
                  <a:schemeClr val="tx1"/>
                </a:solidFill>
              </a:rPr>
              <a:t>tài</a:t>
            </a:r>
            <a:r>
              <a:rPr lang="en-US" sz="3000" b="1" dirty="0">
                <a:solidFill>
                  <a:schemeClr val="tx1"/>
                </a:solidFill>
              </a:rPr>
              <a:t> </a:t>
            </a:r>
            <a:r>
              <a:rPr lang="en-US" sz="3000" b="1" dirty="0" err="1">
                <a:solidFill>
                  <a:schemeClr val="tx1"/>
                </a:solidFill>
              </a:rPr>
              <a:t>chính</a:t>
            </a:r>
            <a:endParaRPr sz="3000" b="1" dirty="0">
              <a:solidFill>
                <a:schemeClr val="tx1"/>
              </a:solidFill>
            </a:endParaRPr>
          </a:p>
        </p:txBody>
      </p:sp>
      <p:cxnSp>
        <p:nvCxnSpPr>
          <p:cNvPr id="6" name="Straight Arrow Connector 5">
            <a:extLst>
              <a:ext uri="{FF2B5EF4-FFF2-40B4-BE49-F238E27FC236}">
                <a16:creationId xmlns:a16="http://schemas.microsoft.com/office/drawing/2014/main" id="{8EE94EE7-7D29-EADA-6183-BF066285CC5C}"/>
              </a:ext>
            </a:extLst>
          </p:cNvPr>
          <p:cNvCxnSpPr>
            <a:cxnSpLocks/>
          </p:cNvCxnSpPr>
          <p:nvPr/>
        </p:nvCxnSpPr>
        <p:spPr>
          <a:xfrm>
            <a:off x="1382486" y="2198914"/>
            <a:ext cx="1850571" cy="1317172"/>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7" name="Google Shape;362;g199fec97ff3_1_55">
            <a:extLst>
              <a:ext uri="{FF2B5EF4-FFF2-40B4-BE49-F238E27FC236}">
                <a16:creationId xmlns:a16="http://schemas.microsoft.com/office/drawing/2014/main" id="{D9B478F6-1C31-74DC-C31D-59DC53E923F9}"/>
              </a:ext>
            </a:extLst>
          </p:cNvPr>
          <p:cNvSpPr/>
          <p:nvPr/>
        </p:nvSpPr>
        <p:spPr>
          <a:xfrm>
            <a:off x="7652657" y="5044635"/>
            <a:ext cx="4419601"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dirty="0">
                <a:solidFill>
                  <a:schemeClr val="tx1"/>
                </a:solidFill>
              </a:rPr>
              <a:t>Giao </a:t>
            </a:r>
            <a:r>
              <a:rPr lang="en-US" sz="3000" b="1" dirty="0" err="1">
                <a:solidFill>
                  <a:schemeClr val="tx1"/>
                </a:solidFill>
              </a:rPr>
              <a:t>diện</a:t>
            </a:r>
            <a:r>
              <a:rPr lang="en-US" sz="3000" b="1" dirty="0">
                <a:solidFill>
                  <a:schemeClr val="tx1"/>
                </a:solidFill>
              </a:rPr>
              <a:t> </a:t>
            </a:r>
            <a:r>
              <a:rPr lang="en-US" sz="3000" b="1" dirty="0" err="1">
                <a:solidFill>
                  <a:schemeClr val="tx1"/>
                </a:solidFill>
              </a:rPr>
              <a:t>Phân</a:t>
            </a:r>
            <a:r>
              <a:rPr lang="en-US" sz="3000" b="1" dirty="0">
                <a:solidFill>
                  <a:schemeClr val="tx1"/>
                </a:solidFill>
              </a:rPr>
              <a:t> Ca</a:t>
            </a:r>
            <a:endParaRPr sz="3000" b="1" dirty="0">
              <a:solidFill>
                <a:schemeClr val="tx1"/>
              </a:solidFill>
            </a:endParaRPr>
          </a:p>
        </p:txBody>
      </p:sp>
      <p:cxnSp>
        <p:nvCxnSpPr>
          <p:cNvPr id="8" name="Straight Arrow Connector 7">
            <a:extLst>
              <a:ext uri="{FF2B5EF4-FFF2-40B4-BE49-F238E27FC236}">
                <a16:creationId xmlns:a16="http://schemas.microsoft.com/office/drawing/2014/main" id="{66FA5875-FE8D-11C3-134E-F757DEAA72C9}"/>
              </a:ext>
            </a:extLst>
          </p:cNvPr>
          <p:cNvCxnSpPr>
            <a:cxnSpLocks/>
          </p:cNvCxnSpPr>
          <p:nvPr/>
        </p:nvCxnSpPr>
        <p:spPr>
          <a:xfrm flipH="1" flipV="1">
            <a:off x="8817428" y="3559630"/>
            <a:ext cx="827314" cy="1382485"/>
          </a:xfrm>
          <a:prstGeom prst="straightConnector1">
            <a:avLst/>
          </a:prstGeom>
          <a:ln w="57150">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330797024"/>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78"/>
        <p:cNvGrpSpPr/>
        <p:nvPr/>
      </p:nvGrpSpPr>
      <p:grpSpPr>
        <a:xfrm>
          <a:off x="0" y="0"/>
          <a:ext cx="0" cy="0"/>
          <a:chOff x="0" y="0"/>
          <a:chExt cx="0" cy="0"/>
        </a:xfrm>
      </p:grpSpPr>
      <p:pic>
        <p:nvPicPr>
          <p:cNvPr id="379" name="Google Shape;379;p34"/>
          <p:cNvPicPr preferRelativeResize="0"/>
          <p:nvPr/>
        </p:nvPicPr>
        <p:blipFill rotWithShape="1">
          <a:blip r:embed="rId3">
            <a:alphaModFix/>
          </a:blip>
          <a:srcRect/>
          <a:stretch/>
        </p:blipFill>
        <p:spPr>
          <a:xfrm rot="-10623860">
            <a:off x="6766148" y="-53310"/>
            <a:ext cx="8943701" cy="6964616"/>
          </a:xfrm>
          <a:prstGeom prst="rect">
            <a:avLst/>
          </a:prstGeom>
          <a:noFill/>
          <a:ln>
            <a:noFill/>
          </a:ln>
        </p:spPr>
      </p:pic>
      <p:graphicFrame>
        <p:nvGraphicFramePr>
          <p:cNvPr id="380" name="Google Shape;380;p34"/>
          <p:cNvGraphicFramePr/>
          <p:nvPr/>
        </p:nvGraphicFramePr>
        <p:xfrm>
          <a:off x="232831" y="3407591"/>
          <a:ext cx="1511301" cy="2927976"/>
        </p:xfrm>
        <a:graphic>
          <a:graphicData uri="http://schemas.openxmlformats.org/presentationml/2006/ole">
            <mc:AlternateContent xmlns:mc="http://schemas.openxmlformats.org/markup-compatibility/2006">
              <mc:Choice xmlns:v="urn:schemas-microsoft-com:vml" Requires="v">
                <p:oleObj r:id="rId4" imgW="1511301" imgH="2927976" progId="CorelDraw.Graphic.18">
                  <p:embed/>
                </p:oleObj>
              </mc:Choice>
              <mc:Fallback>
                <p:oleObj r:id="rId4" imgW="1511301" imgH="2927976" progId="CorelDraw.Graphic.18">
                  <p:embed/>
                  <p:pic>
                    <p:nvPicPr>
                      <p:cNvPr id="380" name="Google Shape;380;p34"/>
                      <p:cNvPicPr preferRelativeResize="0"/>
                      <p:nvPr/>
                    </p:nvPicPr>
                    <p:blipFill rotWithShape="1">
                      <a:blip r:embed="rId5">
                        <a:alphaModFix/>
                      </a:blip>
                      <a:srcRect/>
                      <a:stretch/>
                    </p:blipFill>
                    <p:spPr>
                      <a:xfrm>
                        <a:off x="232831" y="3407591"/>
                        <a:ext cx="1511301" cy="2927976"/>
                      </a:xfrm>
                      <a:prstGeom prst="rect">
                        <a:avLst/>
                      </a:prstGeom>
                      <a:noFill/>
                      <a:ln>
                        <a:noFill/>
                      </a:ln>
                    </p:spPr>
                  </p:pic>
                </p:oleObj>
              </mc:Fallback>
            </mc:AlternateContent>
          </a:graphicData>
        </a:graphic>
      </p:graphicFrame>
      <p:sp>
        <p:nvSpPr>
          <p:cNvPr id="381" name="Google Shape;381;p34"/>
          <p:cNvSpPr/>
          <p:nvPr/>
        </p:nvSpPr>
        <p:spPr>
          <a:xfrm>
            <a:off x="988481" y="940692"/>
            <a:ext cx="6593417" cy="286228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000" dirty="0" err="1">
                <a:solidFill>
                  <a:srgbClr val="39425D"/>
                </a:solidFill>
                <a:latin typeface="Arial"/>
                <a:ea typeface="Arial"/>
                <a:cs typeface="Arial"/>
                <a:sym typeface="Arial"/>
              </a:rPr>
              <a:t>Cảm</a:t>
            </a:r>
            <a:r>
              <a:rPr lang="en-US" sz="6000" dirty="0">
                <a:solidFill>
                  <a:srgbClr val="39425D"/>
                </a:solidFill>
                <a:latin typeface="Arial"/>
                <a:ea typeface="Arial"/>
                <a:cs typeface="Arial"/>
                <a:sym typeface="Arial"/>
              </a:rPr>
              <a:t> </a:t>
            </a:r>
            <a:r>
              <a:rPr lang="en-US" sz="6000" dirty="0" err="1">
                <a:solidFill>
                  <a:srgbClr val="39425D"/>
                </a:solidFill>
                <a:latin typeface="Arial"/>
                <a:ea typeface="Arial"/>
                <a:cs typeface="Arial"/>
                <a:sym typeface="Arial"/>
              </a:rPr>
              <a:t>ơn</a:t>
            </a:r>
            <a:r>
              <a:rPr lang="en-US" sz="6000" dirty="0">
                <a:solidFill>
                  <a:srgbClr val="39425D"/>
                </a:solidFill>
                <a:latin typeface="Arial"/>
                <a:ea typeface="Arial"/>
                <a:cs typeface="Arial"/>
                <a:sym typeface="Arial"/>
              </a:rPr>
              <a:t> </a:t>
            </a:r>
            <a:r>
              <a:rPr lang="en-US" sz="6000" dirty="0" err="1">
                <a:solidFill>
                  <a:srgbClr val="39425D"/>
                </a:solidFill>
                <a:latin typeface="Arial"/>
                <a:ea typeface="Arial"/>
                <a:cs typeface="Arial"/>
                <a:sym typeface="Arial"/>
              </a:rPr>
              <a:t>thầy</a:t>
            </a:r>
            <a:r>
              <a:rPr lang="en-US" sz="6000" dirty="0">
                <a:solidFill>
                  <a:srgbClr val="39425D"/>
                </a:solidFill>
                <a:latin typeface="Arial"/>
                <a:ea typeface="Arial"/>
                <a:cs typeface="Arial"/>
                <a:sym typeface="Arial"/>
              </a:rPr>
              <a:t> </a:t>
            </a:r>
            <a:r>
              <a:rPr lang="en-US" sz="6000" dirty="0" err="1">
                <a:solidFill>
                  <a:srgbClr val="39425D"/>
                </a:solidFill>
                <a:latin typeface="Arial"/>
                <a:ea typeface="Arial"/>
                <a:cs typeface="Arial"/>
                <a:sym typeface="Arial"/>
              </a:rPr>
              <a:t>và</a:t>
            </a:r>
            <a:r>
              <a:rPr lang="en-US" sz="6000" dirty="0">
                <a:solidFill>
                  <a:srgbClr val="39425D"/>
                </a:solidFill>
                <a:latin typeface="Arial"/>
                <a:ea typeface="Arial"/>
                <a:cs typeface="Arial"/>
                <a:sym typeface="Arial"/>
              </a:rPr>
              <a:t> </a:t>
            </a:r>
            <a:r>
              <a:rPr lang="en-US" sz="6000" dirty="0" err="1">
                <a:solidFill>
                  <a:srgbClr val="39425D"/>
                </a:solidFill>
                <a:latin typeface="Arial"/>
                <a:ea typeface="Arial"/>
                <a:cs typeface="Arial"/>
                <a:sym typeface="Arial"/>
              </a:rPr>
              <a:t>các</a:t>
            </a:r>
            <a:r>
              <a:rPr lang="en-US" sz="6000" dirty="0">
                <a:solidFill>
                  <a:srgbClr val="39425D"/>
                </a:solidFill>
                <a:latin typeface="Arial"/>
                <a:ea typeface="Arial"/>
                <a:cs typeface="Arial"/>
                <a:sym typeface="Arial"/>
              </a:rPr>
              <a:t> </a:t>
            </a:r>
            <a:r>
              <a:rPr lang="en-US" sz="6000" dirty="0" err="1">
                <a:solidFill>
                  <a:srgbClr val="39425D"/>
                </a:solidFill>
                <a:latin typeface="Arial"/>
                <a:ea typeface="Arial"/>
                <a:cs typeface="Arial"/>
                <a:sym typeface="Arial"/>
              </a:rPr>
              <a:t>bạn</a:t>
            </a:r>
            <a:r>
              <a:rPr lang="en-US" sz="6000" dirty="0">
                <a:solidFill>
                  <a:srgbClr val="39425D"/>
                </a:solidFill>
                <a:latin typeface="Arial"/>
                <a:ea typeface="Arial"/>
                <a:cs typeface="Arial"/>
                <a:sym typeface="Arial"/>
              </a:rPr>
              <a:t> </a:t>
            </a:r>
            <a:r>
              <a:rPr lang="en-US" sz="6000" dirty="0" err="1">
                <a:solidFill>
                  <a:srgbClr val="39425D"/>
                </a:solidFill>
                <a:latin typeface="Arial"/>
                <a:ea typeface="Arial"/>
                <a:cs typeface="Arial"/>
                <a:sym typeface="Arial"/>
              </a:rPr>
              <a:t>đã</a:t>
            </a:r>
            <a:r>
              <a:rPr lang="en-US" sz="6000" dirty="0">
                <a:solidFill>
                  <a:srgbClr val="39425D"/>
                </a:solidFill>
                <a:latin typeface="Arial"/>
                <a:ea typeface="Arial"/>
                <a:cs typeface="Arial"/>
                <a:sym typeface="Arial"/>
              </a:rPr>
              <a:t> </a:t>
            </a:r>
            <a:r>
              <a:rPr lang="en-US" sz="6000" dirty="0" err="1">
                <a:solidFill>
                  <a:srgbClr val="39425D"/>
                </a:solidFill>
                <a:latin typeface="Arial"/>
                <a:ea typeface="Arial"/>
                <a:cs typeface="Arial"/>
                <a:sym typeface="Arial"/>
              </a:rPr>
              <a:t>theo</a:t>
            </a:r>
            <a:r>
              <a:rPr lang="en-US" sz="6000" dirty="0">
                <a:solidFill>
                  <a:srgbClr val="39425D"/>
                </a:solidFill>
                <a:latin typeface="Arial"/>
                <a:ea typeface="Arial"/>
                <a:cs typeface="Arial"/>
                <a:sym typeface="Arial"/>
              </a:rPr>
              <a:t> </a:t>
            </a:r>
            <a:r>
              <a:rPr lang="en-US" sz="6000" dirty="0" err="1">
                <a:solidFill>
                  <a:srgbClr val="39425D"/>
                </a:solidFill>
                <a:latin typeface="Arial"/>
                <a:ea typeface="Arial"/>
                <a:cs typeface="Arial"/>
                <a:sym typeface="Arial"/>
              </a:rPr>
              <a:t>dõi</a:t>
            </a:r>
            <a:r>
              <a:rPr lang="en-US" sz="6000" dirty="0">
                <a:solidFill>
                  <a:srgbClr val="39425D"/>
                </a:solidFill>
                <a:latin typeface="Arial"/>
                <a:ea typeface="Arial"/>
                <a:cs typeface="Arial"/>
                <a:sym typeface="Arial"/>
              </a:rPr>
              <a:t>.</a:t>
            </a:r>
            <a:endParaRPr sz="6000" b="0" i="0" u="none" strike="noStrike" cap="none" dirty="0">
              <a:solidFill>
                <a:srgbClr val="39425D"/>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9"/>
        <p:cNvGrpSpPr/>
        <p:nvPr/>
      </p:nvGrpSpPr>
      <p:grpSpPr>
        <a:xfrm>
          <a:off x="0" y="0"/>
          <a:ext cx="0" cy="0"/>
          <a:chOff x="0" y="0"/>
          <a:chExt cx="0" cy="0"/>
        </a:xfrm>
      </p:grpSpPr>
      <p:sp>
        <p:nvSpPr>
          <p:cNvPr id="80" name="Google Shape;80;p4"/>
          <p:cNvSpPr/>
          <p:nvPr/>
        </p:nvSpPr>
        <p:spPr>
          <a:xfrm>
            <a:off x="3030944" y="2475817"/>
            <a:ext cx="6669949" cy="110799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6600" b="1" dirty="0" err="1">
                <a:solidFill>
                  <a:srgbClr val="E49140"/>
                </a:solidFill>
              </a:rPr>
              <a:t>Phần</a:t>
            </a:r>
            <a:r>
              <a:rPr lang="en-US" sz="6600" b="1" dirty="0">
                <a:solidFill>
                  <a:srgbClr val="E49140"/>
                </a:solidFill>
              </a:rPr>
              <a:t> 01</a:t>
            </a:r>
            <a:endParaRPr sz="6600" b="1" dirty="0">
              <a:solidFill>
                <a:srgbClr val="E49140"/>
              </a:solidFill>
            </a:endParaRPr>
          </a:p>
        </p:txBody>
      </p:sp>
      <p:sp>
        <p:nvSpPr>
          <p:cNvPr id="81" name="Google Shape;81;p4"/>
          <p:cNvSpPr/>
          <p:nvPr/>
        </p:nvSpPr>
        <p:spPr>
          <a:xfrm>
            <a:off x="3030944" y="3506660"/>
            <a:ext cx="6669949"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rgbClr val="E49140"/>
                </a:solidFill>
              </a:rPr>
              <a:t>Mô tả đề tài</a:t>
            </a:r>
            <a:endParaRPr sz="4800">
              <a:solidFill>
                <a:srgbClr val="E49140"/>
              </a:solidFill>
            </a:endParaRPr>
          </a:p>
        </p:txBody>
      </p:sp>
      <p:grpSp>
        <p:nvGrpSpPr>
          <p:cNvPr id="82" name="Google Shape;82;p4"/>
          <p:cNvGrpSpPr/>
          <p:nvPr/>
        </p:nvGrpSpPr>
        <p:grpSpPr>
          <a:xfrm>
            <a:off x="3141781" y="4614656"/>
            <a:ext cx="1249680" cy="213360"/>
            <a:chOff x="929640" y="5638800"/>
            <a:chExt cx="1249680" cy="213360"/>
          </a:xfrm>
        </p:grpSpPr>
        <p:sp>
          <p:nvSpPr>
            <p:cNvPr id="83" name="Google Shape;83;p4"/>
            <p:cNvSpPr/>
            <p:nvPr/>
          </p:nvSpPr>
          <p:spPr>
            <a:xfrm>
              <a:off x="929640" y="5638800"/>
              <a:ext cx="213360" cy="213360"/>
            </a:xfrm>
            <a:prstGeom prst="ellipse">
              <a:avLst/>
            </a:prstGeom>
            <a:solidFill>
              <a:srgbClr val="3942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4"/>
            <p:cNvSpPr/>
            <p:nvPr/>
          </p:nvSpPr>
          <p:spPr>
            <a:xfrm>
              <a:off x="1447800" y="5638800"/>
              <a:ext cx="213360" cy="213360"/>
            </a:xfrm>
            <a:prstGeom prst="ellipse">
              <a:avLst/>
            </a:prstGeom>
            <a:solidFill>
              <a:srgbClr val="3942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4"/>
            <p:cNvSpPr/>
            <p:nvPr/>
          </p:nvSpPr>
          <p:spPr>
            <a:xfrm>
              <a:off x="1965960" y="5638800"/>
              <a:ext cx="213360" cy="213360"/>
            </a:xfrm>
            <a:prstGeom prst="ellipse">
              <a:avLst/>
            </a:prstGeom>
            <a:solidFill>
              <a:srgbClr val="39425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pic>
        <p:nvPicPr>
          <p:cNvPr id="86" name="Google Shape;86;p4"/>
          <p:cNvPicPr preferRelativeResize="0"/>
          <p:nvPr/>
        </p:nvPicPr>
        <p:blipFill rotWithShape="1">
          <a:blip r:embed="rId3">
            <a:alphaModFix/>
          </a:blip>
          <a:srcRect/>
          <a:stretch/>
        </p:blipFill>
        <p:spPr>
          <a:xfrm rot="10800000">
            <a:off x="6981865" y="202103"/>
            <a:ext cx="4515868" cy="3516585"/>
          </a:xfrm>
          <a:prstGeom prst="rect">
            <a:avLst/>
          </a:prstGeom>
          <a:noFill/>
          <a:ln>
            <a:no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3" y="0"/>
            <a:ext cx="1217220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 calcmode="lin" valueType="num">
                                      <p:cBhvr additive="base">
                                        <p:cTn id="7" dur="500"/>
                                        <p:tgtEl>
                                          <p:spTgt spid="80"/>
                                        </p:tgtEl>
                                        <p:attrNameLst>
                                          <p:attrName>ppt_w</p:attrName>
                                        </p:attrNameLst>
                                      </p:cBhvr>
                                      <p:tavLst>
                                        <p:tav tm="0">
                                          <p:val>
                                            <p:strVal val="0"/>
                                          </p:val>
                                        </p:tav>
                                        <p:tav tm="100000">
                                          <p:val>
                                            <p:strVal val="#ppt_w"/>
                                          </p:val>
                                        </p:tav>
                                      </p:tavLst>
                                    </p:anim>
                                    <p:anim calcmode="lin" valueType="num">
                                      <p:cBhvr additive="base">
                                        <p:cTn id="8" dur="500"/>
                                        <p:tgtEl>
                                          <p:spTgt spid="80"/>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90016"/>
          </a:xfrm>
          <a:prstGeom prst="rect">
            <a:avLst/>
          </a:prstGeom>
        </p:spPr>
      </p:pic>
    </p:spTree>
    <p:extLst>
      <p:ext uri="{BB962C8B-B14F-4D97-AF65-F5344CB8AC3E}">
        <p14:creationId xmlns:p14="http://schemas.microsoft.com/office/powerpoint/2010/main" val="2279350913"/>
      </p:ext>
    </p:extLst>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6"/>
          <p:cNvSpPr txBox="1">
            <a:spLocks noGrp="1"/>
          </p:cNvSpPr>
          <p:nvPr>
            <p:ph type="title"/>
          </p:nvPr>
        </p:nvSpPr>
        <p:spPr>
          <a:xfrm>
            <a:off x="1524000" y="211139"/>
            <a:ext cx="10033000" cy="1143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lvl="0" indent="0" algn="ctr" rtl="0">
              <a:spcBef>
                <a:spcPts val="0"/>
              </a:spcBef>
              <a:spcAft>
                <a:spcPts val="0"/>
              </a:spcAft>
              <a:buClr>
                <a:srgbClr val="E49140"/>
              </a:buClr>
              <a:buSzPts val="6000"/>
              <a:buFont typeface="Roboto"/>
              <a:buNone/>
            </a:pPr>
            <a:r>
              <a:rPr lang="en-US" sz="6000" b="1">
                <a:solidFill>
                  <a:srgbClr val="E49140"/>
                </a:solidFill>
                <a:latin typeface="Roboto"/>
                <a:ea typeface="Roboto"/>
                <a:cs typeface="Roboto"/>
                <a:sym typeface="Roboto"/>
              </a:rPr>
              <a:t>Mô tả đề tài</a:t>
            </a:r>
            <a:endParaRPr sz="6000" b="1">
              <a:solidFill>
                <a:srgbClr val="E49140"/>
              </a:solidFill>
              <a:latin typeface="Roboto"/>
              <a:ea typeface="Roboto"/>
              <a:cs typeface="Roboto"/>
              <a:sym typeface="Roboto"/>
            </a:endParaRPr>
          </a:p>
        </p:txBody>
      </p:sp>
      <p:sp>
        <p:nvSpPr>
          <p:cNvPr id="99" name="Google Shape;99;p6"/>
          <p:cNvSpPr txBox="1"/>
          <p:nvPr/>
        </p:nvSpPr>
        <p:spPr>
          <a:xfrm>
            <a:off x="1181100" y="1739900"/>
            <a:ext cx="10642600" cy="397031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1" dirty="0" err="1">
                <a:solidFill>
                  <a:srgbClr val="3F3F3F"/>
                </a:solidFill>
                <a:latin typeface="Roboto"/>
                <a:ea typeface="Roboto"/>
                <a:cs typeface="Roboto"/>
                <a:sym typeface="Roboto"/>
              </a:rPr>
              <a:t>Đối</a:t>
            </a:r>
            <a:r>
              <a:rPr lang="en-US" sz="2400" b="1" dirty="0">
                <a:solidFill>
                  <a:srgbClr val="3F3F3F"/>
                </a:solidFill>
                <a:latin typeface="Roboto"/>
                <a:ea typeface="Roboto"/>
                <a:cs typeface="Roboto"/>
                <a:sym typeface="Roboto"/>
              </a:rPr>
              <a:t> </a:t>
            </a:r>
            <a:r>
              <a:rPr lang="en-US" sz="2400" b="1" dirty="0" err="1">
                <a:solidFill>
                  <a:srgbClr val="3F3F3F"/>
                </a:solidFill>
                <a:latin typeface="Roboto"/>
                <a:ea typeface="Roboto"/>
                <a:cs typeface="Roboto"/>
                <a:sym typeface="Roboto"/>
              </a:rPr>
              <a:t>tượng</a:t>
            </a:r>
            <a:r>
              <a:rPr lang="en-US" sz="2400" b="1" dirty="0">
                <a:solidFill>
                  <a:srgbClr val="3F3F3F"/>
                </a:solidFill>
                <a:latin typeface="Roboto"/>
                <a:ea typeface="Roboto"/>
                <a:cs typeface="Roboto"/>
                <a:sym typeface="Roboto"/>
              </a:rPr>
              <a:t> </a:t>
            </a:r>
            <a:r>
              <a:rPr lang="en-US" sz="2400" b="1" dirty="0" err="1">
                <a:solidFill>
                  <a:srgbClr val="3F3F3F"/>
                </a:solidFill>
                <a:latin typeface="Roboto"/>
                <a:ea typeface="Roboto"/>
                <a:cs typeface="Roboto"/>
                <a:sym typeface="Roboto"/>
              </a:rPr>
              <a:t>sử</a:t>
            </a:r>
            <a:r>
              <a:rPr lang="en-US" sz="2400" b="1" dirty="0">
                <a:solidFill>
                  <a:srgbClr val="3F3F3F"/>
                </a:solidFill>
                <a:latin typeface="Roboto"/>
                <a:ea typeface="Roboto"/>
                <a:cs typeface="Roboto"/>
                <a:sym typeface="Roboto"/>
              </a:rPr>
              <a:t> </a:t>
            </a:r>
            <a:r>
              <a:rPr lang="en-US" sz="2400" b="1" dirty="0" err="1">
                <a:solidFill>
                  <a:srgbClr val="3F3F3F"/>
                </a:solidFill>
                <a:latin typeface="Roboto"/>
                <a:ea typeface="Roboto"/>
                <a:cs typeface="Roboto"/>
                <a:sym typeface="Roboto"/>
              </a:rPr>
              <a:t>dụng</a:t>
            </a:r>
            <a:r>
              <a:rPr lang="en-US" sz="2400" b="1" dirty="0">
                <a:solidFill>
                  <a:srgbClr val="3F3F3F"/>
                </a:solidFill>
                <a:latin typeface="Roboto"/>
                <a:ea typeface="Roboto"/>
                <a:cs typeface="Roboto"/>
                <a:sym typeface="Roboto"/>
              </a:rPr>
              <a:t>:</a:t>
            </a:r>
            <a:endParaRPr dirty="0"/>
          </a:p>
          <a:p>
            <a:pPr marL="0" marR="0" lvl="0" indent="0" algn="l" rtl="0">
              <a:lnSpc>
                <a:spcPct val="150000"/>
              </a:lnSpc>
              <a:spcBef>
                <a:spcPts val="0"/>
              </a:spcBef>
              <a:spcAft>
                <a:spcPts val="0"/>
              </a:spcAft>
              <a:buNone/>
            </a:pP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Người</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quản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lý</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và</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nhân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viên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của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cửa</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hàng</a:t>
            </a:r>
            <a:endParaRPr sz="2400" dirty="0">
              <a:solidFill>
                <a:srgbClr val="3F3F3F"/>
              </a:solidFill>
              <a:latin typeface="Roboto"/>
              <a:ea typeface="Roboto"/>
              <a:cs typeface="Roboto"/>
              <a:sym typeface="Roboto"/>
            </a:endParaRPr>
          </a:p>
          <a:p>
            <a:pPr marL="0" marR="0" lvl="0" indent="0" algn="l" rtl="0">
              <a:lnSpc>
                <a:spcPct val="150000"/>
              </a:lnSpc>
              <a:spcBef>
                <a:spcPts val="0"/>
              </a:spcBef>
              <a:spcAft>
                <a:spcPts val="0"/>
              </a:spcAft>
              <a:buNone/>
            </a:pPr>
            <a:endParaRPr sz="2400" dirty="0">
              <a:solidFill>
                <a:srgbClr val="3F3F3F"/>
              </a:solidFill>
              <a:latin typeface="Roboto"/>
              <a:ea typeface="Roboto"/>
              <a:cs typeface="Roboto"/>
              <a:sym typeface="Roboto"/>
            </a:endParaRPr>
          </a:p>
          <a:p>
            <a:pPr marL="0" marR="0" lvl="0" indent="0" algn="l" rtl="0">
              <a:lnSpc>
                <a:spcPct val="150000"/>
              </a:lnSpc>
              <a:spcBef>
                <a:spcPts val="0"/>
              </a:spcBef>
              <a:spcAft>
                <a:spcPts val="0"/>
              </a:spcAft>
              <a:buNone/>
            </a:pPr>
            <a:r>
              <a:rPr lang="en-US" sz="2400" b="1" dirty="0" err="1">
                <a:solidFill>
                  <a:srgbClr val="3F3F3F"/>
                </a:solidFill>
                <a:latin typeface="Roboto"/>
                <a:ea typeface="Roboto"/>
                <a:cs typeface="Roboto"/>
                <a:sym typeface="Roboto"/>
              </a:rPr>
              <a:t>Tại</a:t>
            </a:r>
            <a:r>
              <a:rPr lang="en-US" sz="2400" b="1" dirty="0">
                <a:solidFill>
                  <a:srgbClr val="3F3F3F"/>
                </a:solidFill>
                <a:latin typeface="Roboto"/>
                <a:ea typeface="Roboto"/>
                <a:cs typeface="Roboto"/>
                <a:sym typeface="Roboto"/>
              </a:rPr>
              <a:t> </a:t>
            </a:r>
            <a:r>
              <a:rPr lang="en-US" sz="2400" b="1" dirty="0" err="1">
                <a:solidFill>
                  <a:srgbClr val="3F3F3F"/>
                </a:solidFill>
                <a:latin typeface="Roboto"/>
                <a:ea typeface="Roboto"/>
                <a:cs typeface="Roboto"/>
                <a:sym typeface="Roboto"/>
              </a:rPr>
              <a:t>sao</a:t>
            </a:r>
            <a:r>
              <a:rPr lang="en-US" sz="2400" b="1" dirty="0">
                <a:solidFill>
                  <a:srgbClr val="3F3F3F"/>
                </a:solidFill>
                <a:latin typeface="Roboto"/>
                <a:ea typeface="Roboto"/>
                <a:cs typeface="Roboto"/>
                <a:sym typeface="Roboto"/>
              </a:rPr>
              <a:t> </a:t>
            </a:r>
            <a:r>
              <a:rPr lang="en-US" sz="2400" b="1" dirty="0" err="1">
                <a:solidFill>
                  <a:srgbClr val="3F3F3F"/>
                </a:solidFill>
                <a:latin typeface="Roboto"/>
                <a:ea typeface="Roboto"/>
                <a:cs typeface="Roboto"/>
                <a:sym typeface="Roboto"/>
              </a:rPr>
              <a:t>nên</a:t>
            </a:r>
            <a:r>
              <a:rPr lang="en-US" sz="2400" b="1" dirty="0">
                <a:solidFill>
                  <a:srgbClr val="3F3F3F"/>
                </a:solidFill>
                <a:latin typeface="Roboto"/>
                <a:ea typeface="Roboto"/>
                <a:cs typeface="Roboto"/>
                <a:sym typeface="Roboto"/>
              </a:rPr>
              <a:t> </a:t>
            </a:r>
            <a:r>
              <a:rPr lang="en-US" sz="2400" b="1" dirty="0" err="1">
                <a:solidFill>
                  <a:srgbClr val="3F3F3F"/>
                </a:solidFill>
                <a:latin typeface="Roboto"/>
                <a:ea typeface="Roboto"/>
                <a:cs typeface="Roboto"/>
                <a:sym typeface="Roboto"/>
              </a:rPr>
              <a:t>dùng</a:t>
            </a:r>
            <a:r>
              <a:rPr lang="en-US" sz="2400" b="1" dirty="0">
                <a:solidFill>
                  <a:srgbClr val="3F3F3F"/>
                </a:solidFill>
                <a:latin typeface="Roboto"/>
                <a:ea typeface="Roboto"/>
                <a:cs typeface="Roboto"/>
                <a:sym typeface="Roboto"/>
              </a:rPr>
              <a:t>:</a:t>
            </a:r>
            <a:endParaRPr sz="2400" b="1" dirty="0">
              <a:solidFill>
                <a:srgbClr val="3F3F3F"/>
              </a:solidFill>
              <a:latin typeface="Roboto"/>
              <a:ea typeface="Roboto"/>
              <a:cs typeface="Roboto"/>
              <a:sym typeface="Roboto"/>
            </a:endParaRPr>
          </a:p>
          <a:p>
            <a:pPr marL="0" marR="0" lvl="0" indent="0" algn="l" rtl="0">
              <a:lnSpc>
                <a:spcPct val="150000"/>
              </a:lnSpc>
              <a:spcBef>
                <a:spcPts val="0"/>
              </a:spcBef>
              <a:spcAft>
                <a:spcPts val="0"/>
              </a:spcAft>
              <a:buNone/>
            </a:pPr>
            <a:r>
              <a:rPr lang="en-US" sz="2400" dirty="0">
                <a:solidFill>
                  <a:srgbClr val="3F3F3F"/>
                </a:solidFill>
                <a:latin typeface="Roboto"/>
                <a:ea typeface="Roboto"/>
                <a:cs typeface="Roboto"/>
                <a:sym typeface="Roboto"/>
              </a:rPr>
              <a:t>- So </a:t>
            </a:r>
            <a:r>
              <a:rPr lang="en-US" sz="2400" dirty="0" err="1">
                <a:solidFill>
                  <a:srgbClr val="3F3F3F"/>
                </a:solidFill>
                <a:latin typeface="Roboto"/>
                <a:ea typeface="Roboto"/>
                <a:cs typeface="Roboto"/>
                <a:sym typeface="Roboto"/>
              </a:rPr>
              <a:t>với</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làm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truyền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thống</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hoặc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làm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trên</a:t>
            </a:r>
            <a:r>
              <a:rPr lang="en-US" sz="2400" dirty="0">
                <a:solidFill>
                  <a:srgbClr val="3F3F3F"/>
                </a:solidFill>
                <a:latin typeface="Roboto"/>
                <a:ea typeface="Roboto"/>
                <a:cs typeface="Roboto"/>
                <a:sym typeface="Roboto"/>
              </a:rPr>
              <a:t> excel, access </a:t>
            </a:r>
            <a:r>
              <a:rPr lang="en-US" sz="2400" dirty="0" err="1">
                <a:solidFill>
                  <a:srgbClr val="3F3F3F"/>
                </a:solidFill>
                <a:latin typeface="Roboto"/>
                <a:ea typeface="Roboto"/>
                <a:cs typeface="Roboto"/>
                <a:sym typeface="Roboto"/>
              </a:rPr>
              <a:t>thì</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ứng</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dụng</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giúp</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tiết</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kiệm</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được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sức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lực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thời</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gian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tính</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toán</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và</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bảo</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vệ</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lưu</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trữ</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được</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thông</a:t>
            </a:r>
            <a:r>
              <a:rPr lang="en-US" sz="2400" dirty="0">
                <a:solidFill>
                  <a:srgbClr val="3F3F3F"/>
                </a:solidFill>
                <a:latin typeface="Roboto"/>
                <a:ea typeface="Roboto"/>
                <a:cs typeface="Roboto"/>
                <a:sym typeface="Roboto"/>
              </a:rPr>
              <a:t> tin, </a:t>
            </a:r>
            <a:r>
              <a:rPr lang="en-US" sz="2400" dirty="0" err="1">
                <a:solidFill>
                  <a:srgbClr val="3F3F3F"/>
                </a:solidFill>
                <a:latin typeface="Roboto"/>
                <a:ea typeface="Roboto"/>
                <a:cs typeface="Roboto"/>
                <a:sym typeface="Roboto"/>
              </a:rPr>
              <a:t>dữ</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liệu</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tốt</a:t>
            </a:r>
            <a:r>
              <a:rPr lang="en-US" sz="2400" dirty="0">
                <a:solidFill>
                  <a:srgbClr val="3F3F3F"/>
                </a:solidFill>
                <a:latin typeface="Roboto"/>
                <a:ea typeface="Roboto"/>
                <a:cs typeface="Roboto"/>
                <a:sym typeface="Roboto"/>
              </a:rPr>
              <a:t> </a:t>
            </a:r>
            <a:r>
              <a:rPr lang="en-US" sz="2400" dirty="0" err="1">
                <a:solidFill>
                  <a:srgbClr val="3F3F3F"/>
                </a:solidFill>
                <a:latin typeface="Roboto"/>
                <a:ea typeface="Roboto"/>
                <a:cs typeface="Roboto"/>
                <a:sym typeface="Roboto"/>
              </a:rPr>
              <a:t>hơn</a:t>
            </a:r>
            <a:r>
              <a:rPr lang="en-US" sz="2400" dirty="0">
                <a:solidFill>
                  <a:srgbClr val="3F3F3F"/>
                </a:solidFill>
                <a:latin typeface="Roboto"/>
                <a:ea typeface="Roboto"/>
                <a:cs typeface="Roboto"/>
                <a:sym typeface="Roboto"/>
              </a:rPr>
              <a:t>.</a:t>
            </a:r>
            <a:endParaRPr sz="2400" dirty="0">
              <a:solidFill>
                <a:srgbClr val="3F3F3F"/>
              </a:solidFill>
              <a:latin typeface="Roboto"/>
              <a:ea typeface="Roboto"/>
              <a:cs typeface="Roboto"/>
              <a:sym typeface="Roboto"/>
            </a:endParaRPr>
          </a:p>
        </p:txBody>
      </p:sp>
      <p:pic>
        <p:nvPicPr>
          <p:cNvPr id="2" name="Picture 1"/>
          <p:cNvPicPr>
            <a:picLocks noChangeAspect="1"/>
          </p:cNvPicPr>
          <p:nvPr/>
        </p:nvPicPr>
        <p:blipFill>
          <a:blip r:embed="rId3"/>
          <a:stretch>
            <a:fillRect/>
          </a:stretch>
        </p:blipFill>
        <p:spPr>
          <a:xfrm rot="1408061">
            <a:off x="10560570" y="-616044"/>
            <a:ext cx="2659610" cy="19051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Effect transition="in" filter="fade">
                                      <p:cBhvr>
                                        <p:cTn id="7" dur="500"/>
                                        <p:tgtEl>
                                          <p:spTgt spid="9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9">
                                            <p:txEl>
                                              <p:pRg st="1" end="1"/>
                                            </p:txEl>
                                          </p:spTgt>
                                        </p:tgtEl>
                                        <p:attrNameLst>
                                          <p:attrName>style.visibility</p:attrName>
                                        </p:attrNameLst>
                                      </p:cBhvr>
                                      <p:to>
                                        <p:strVal val="visible"/>
                                      </p:to>
                                    </p:set>
                                    <p:animEffect transition="in" filter="fade">
                                      <p:cBhvr>
                                        <p:cTn id="10" dur="500"/>
                                        <p:tgtEl>
                                          <p:spTgt spid="9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xEl>
                                              <p:pRg st="2" end="2"/>
                                            </p:txEl>
                                          </p:spTgt>
                                        </p:tgtEl>
                                        <p:attrNameLst>
                                          <p:attrName>style.visibility</p:attrName>
                                        </p:attrNameLst>
                                      </p:cBhvr>
                                      <p:to>
                                        <p:strVal val="visible"/>
                                      </p:to>
                                    </p:set>
                                    <p:animEffect transition="in" filter="fade">
                                      <p:cBhvr>
                                        <p:cTn id="13" dur="500"/>
                                        <p:tgtEl>
                                          <p:spTgt spid="9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9">
                                            <p:txEl>
                                              <p:pRg st="3" end="3"/>
                                            </p:txEl>
                                          </p:spTgt>
                                        </p:tgtEl>
                                        <p:attrNameLst>
                                          <p:attrName>style.visibility</p:attrName>
                                        </p:attrNameLst>
                                      </p:cBhvr>
                                      <p:to>
                                        <p:strVal val="visible"/>
                                      </p:to>
                                    </p:set>
                                    <p:animEffect transition="in" filter="fade">
                                      <p:cBhvr>
                                        <p:cTn id="16" dur="500"/>
                                        <p:tgtEl>
                                          <p:spTgt spid="9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xEl>
                                              <p:pRg st="4" end="4"/>
                                            </p:txEl>
                                          </p:spTgt>
                                        </p:tgtEl>
                                        <p:attrNameLst>
                                          <p:attrName>style.visibility</p:attrName>
                                        </p:attrNameLst>
                                      </p:cBhvr>
                                      <p:to>
                                        <p:strVal val="visible"/>
                                      </p:to>
                                    </p:set>
                                    <p:animEffect transition="in" filter="fade">
                                      <p:cBhvr>
                                        <p:cTn id="19" dur="500"/>
                                        <p:tgtEl>
                                          <p:spTgt spid="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7"/>
          <p:cNvSpPr/>
          <p:nvPr/>
        </p:nvSpPr>
        <p:spPr>
          <a:xfrm>
            <a:off x="11726651" y="6404391"/>
            <a:ext cx="297055" cy="297055"/>
          </a:xfrm>
          <a:custGeom>
            <a:avLst/>
            <a:gdLst/>
            <a:ahLst/>
            <a:cxnLst/>
            <a:rect l="l" t="t"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lt1"/>
          </a:solidFill>
          <a:ln>
            <a:noFill/>
          </a:ln>
        </p:spPr>
        <p:txBody>
          <a:bodyPr spcFirstLastPara="1" wrap="square" lIns="38075" tIns="38075" rIns="38075" bIns="38075" anchor="ctr" anchorCtr="0">
            <a:noAutofit/>
          </a:bodyPr>
          <a:lstStyle/>
          <a:p>
            <a:pPr marL="0" marR="0" lvl="0" indent="0" algn="l" rtl="0">
              <a:spcBef>
                <a:spcPts val="0"/>
              </a:spcBef>
              <a:spcAft>
                <a:spcPts val="0"/>
              </a:spcAft>
              <a:buNone/>
            </a:pPr>
            <a:endParaRPr sz="2999">
              <a:solidFill>
                <a:srgbClr val="FFFFFF"/>
              </a:solidFill>
              <a:latin typeface="Arial"/>
              <a:ea typeface="Arial"/>
              <a:cs typeface="Arial"/>
              <a:sym typeface="Arial"/>
            </a:endParaRPr>
          </a:p>
        </p:txBody>
      </p:sp>
      <p:sp>
        <p:nvSpPr>
          <p:cNvPr id="108" name="Google Shape;108;p7"/>
          <p:cNvSpPr txBox="1"/>
          <p:nvPr/>
        </p:nvSpPr>
        <p:spPr>
          <a:xfrm>
            <a:off x="1563149" y="212164"/>
            <a:ext cx="9757954"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5400" b="1">
                <a:solidFill>
                  <a:srgbClr val="E49140"/>
                </a:solidFill>
                <a:latin typeface="Roboto"/>
                <a:ea typeface="Roboto"/>
                <a:cs typeface="Roboto"/>
                <a:sym typeface="Roboto"/>
              </a:rPr>
              <a:t>Mô hình quan hệ CSDL</a:t>
            </a:r>
            <a:endParaRPr sz="5870" b="1">
              <a:solidFill>
                <a:srgbClr val="3F3F3F"/>
              </a:solidFill>
              <a:latin typeface="Roboto Black"/>
              <a:ea typeface="Roboto Black"/>
              <a:cs typeface="Roboto Black"/>
              <a:sym typeface="Roboto Black"/>
            </a:endParaRPr>
          </a:p>
        </p:txBody>
      </p:sp>
      <p:pic>
        <p:nvPicPr>
          <p:cNvPr id="7" name="Picture 6"/>
          <p:cNvPicPr/>
          <p:nvPr/>
        </p:nvPicPr>
        <p:blipFill>
          <a:blip r:embed="rId3"/>
          <a:stretch>
            <a:fillRect/>
          </a:stretch>
        </p:blipFill>
        <p:spPr>
          <a:xfrm>
            <a:off x="849736" y="1326197"/>
            <a:ext cx="10876915" cy="4998403"/>
          </a:xfrm>
          <a:prstGeom prst="rect">
            <a:avLst/>
          </a:prstGeom>
        </p:spPr>
      </p:pic>
      <p:pic>
        <p:nvPicPr>
          <p:cNvPr id="2" name="Picture 1"/>
          <p:cNvPicPr>
            <a:picLocks noChangeAspect="1"/>
          </p:cNvPicPr>
          <p:nvPr/>
        </p:nvPicPr>
        <p:blipFill>
          <a:blip r:embed="rId4"/>
          <a:stretch>
            <a:fillRect/>
          </a:stretch>
        </p:blipFill>
        <p:spPr>
          <a:xfrm rot="1303976">
            <a:off x="10823145" y="-509238"/>
            <a:ext cx="2104066" cy="181368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14"/>
        <p:cNvGrpSpPr/>
        <p:nvPr/>
      </p:nvGrpSpPr>
      <p:grpSpPr>
        <a:xfrm>
          <a:off x="0" y="0"/>
          <a:ext cx="0" cy="0"/>
          <a:chOff x="0" y="0"/>
          <a:chExt cx="0" cy="0"/>
        </a:xfrm>
      </p:grpSpPr>
      <p:pic>
        <p:nvPicPr>
          <p:cNvPr id="115" name="Google Shape;115;g1983b280df0_0_2"/>
          <p:cNvPicPr preferRelativeResize="0"/>
          <p:nvPr/>
        </p:nvPicPr>
        <p:blipFill rotWithShape="1">
          <a:blip r:embed="rId3">
            <a:alphaModFix/>
          </a:blip>
          <a:srcRect/>
          <a:stretch/>
        </p:blipFill>
        <p:spPr>
          <a:xfrm rot="10800000">
            <a:off x="199651" y="1541266"/>
            <a:ext cx="4515868" cy="3516585"/>
          </a:xfrm>
          <a:prstGeom prst="rect">
            <a:avLst/>
          </a:prstGeom>
          <a:noFill/>
          <a:ln>
            <a:noFill/>
          </a:ln>
        </p:spPr>
      </p:pic>
      <p:sp>
        <p:nvSpPr>
          <p:cNvPr id="116" name="Google Shape;116;g1983b280df0_0_2"/>
          <p:cNvSpPr/>
          <p:nvPr/>
        </p:nvSpPr>
        <p:spPr>
          <a:xfrm>
            <a:off x="6012105" y="4313200"/>
            <a:ext cx="5296200" cy="421500"/>
          </a:xfrm>
          <a:prstGeom prst="rect">
            <a:avLst/>
          </a:prstGeom>
          <a:noFill/>
          <a:ln>
            <a:noFill/>
          </a:ln>
        </p:spPr>
        <p:txBody>
          <a:bodyPr spcFirstLastPara="1" wrap="square" lIns="192000" tIns="0" rIns="192000" bIns="0" anchor="t" anchorCtr="0">
            <a:noAutofit/>
          </a:bodyPr>
          <a:lstStyle/>
          <a:p>
            <a:pPr marL="0" marR="0" lvl="0" indent="0" algn="l" rtl="0">
              <a:spcBef>
                <a:spcPts val="0"/>
              </a:spcBef>
              <a:spcAft>
                <a:spcPts val="0"/>
              </a:spcAft>
              <a:buNone/>
            </a:pPr>
            <a:r>
              <a:rPr lang="en-US" sz="3000" b="1">
                <a:solidFill>
                  <a:srgbClr val="3F3F3F"/>
                </a:solidFill>
              </a:rPr>
              <a:t>Demo ứng dụng</a:t>
            </a:r>
            <a:endParaRPr sz="3000" b="1">
              <a:solidFill>
                <a:srgbClr val="3F3F3F"/>
              </a:solidFill>
            </a:endParaRPr>
          </a:p>
        </p:txBody>
      </p:sp>
      <p:sp>
        <p:nvSpPr>
          <p:cNvPr id="117" name="Google Shape;117;g1983b280df0_0_2"/>
          <p:cNvSpPr/>
          <p:nvPr/>
        </p:nvSpPr>
        <p:spPr>
          <a:xfrm>
            <a:off x="6009902" y="3308537"/>
            <a:ext cx="4461300" cy="525300"/>
          </a:xfrm>
          <a:prstGeom prst="rect">
            <a:avLst/>
          </a:prstGeom>
          <a:noFill/>
          <a:ln>
            <a:noFill/>
          </a:ln>
        </p:spPr>
        <p:txBody>
          <a:bodyPr spcFirstLastPara="1" wrap="square" lIns="192000" tIns="0" rIns="192000" bIns="0" anchor="t" anchorCtr="0">
            <a:noAutofit/>
          </a:bodyPr>
          <a:lstStyle/>
          <a:p>
            <a:pPr marL="0" marR="0" lvl="0" indent="457200" algn="l" rtl="0">
              <a:spcBef>
                <a:spcPts val="0"/>
              </a:spcBef>
              <a:spcAft>
                <a:spcPts val="0"/>
              </a:spcAft>
              <a:buNone/>
            </a:pPr>
            <a:r>
              <a:rPr lang="en-US" sz="3000" b="1">
                <a:solidFill>
                  <a:srgbClr val="FF0000"/>
                </a:solidFill>
              </a:rPr>
              <a:t>Nội dung thực hiện</a:t>
            </a:r>
            <a:endParaRPr sz="3000" b="1">
              <a:solidFill>
                <a:srgbClr val="FF0000"/>
              </a:solidFill>
            </a:endParaRPr>
          </a:p>
        </p:txBody>
      </p:sp>
      <p:sp>
        <p:nvSpPr>
          <p:cNvPr id="118" name="Google Shape;118;g1983b280df0_0_2"/>
          <p:cNvSpPr/>
          <p:nvPr/>
        </p:nvSpPr>
        <p:spPr>
          <a:xfrm>
            <a:off x="1274069" y="2912143"/>
            <a:ext cx="3616200" cy="1941600"/>
          </a:xfrm>
          <a:prstGeom prst="rect">
            <a:avLst/>
          </a:prstGeom>
          <a:noFill/>
          <a:ln>
            <a:noFill/>
          </a:ln>
        </p:spPr>
        <p:txBody>
          <a:bodyPr spcFirstLastPara="1" wrap="square" lIns="192000" tIns="0" rIns="192000" bIns="0" anchor="t" anchorCtr="0">
            <a:noAutofit/>
          </a:bodyPr>
          <a:lstStyle/>
          <a:p>
            <a:pPr marL="0" marR="0" lvl="0" indent="0" algn="ctr" rtl="0">
              <a:spcBef>
                <a:spcPts val="0"/>
              </a:spcBef>
              <a:spcAft>
                <a:spcPts val="0"/>
              </a:spcAft>
              <a:buNone/>
            </a:pPr>
            <a:r>
              <a:rPr lang="en-US" sz="3600" b="1" dirty="0" err="1">
                <a:solidFill>
                  <a:schemeClr val="lt1"/>
                </a:solidFill>
              </a:rPr>
              <a:t>Nội</a:t>
            </a:r>
            <a:r>
              <a:rPr lang="en-US" sz="3600" b="1" dirty="0">
                <a:solidFill>
                  <a:schemeClr val="lt1"/>
                </a:solidFill>
              </a:rPr>
              <a:t> dung </a:t>
            </a:r>
            <a:endParaRPr sz="3600" b="1" dirty="0">
              <a:solidFill>
                <a:schemeClr val="lt1"/>
              </a:solidFill>
            </a:endParaRPr>
          </a:p>
        </p:txBody>
      </p:sp>
      <p:sp>
        <p:nvSpPr>
          <p:cNvPr id="119" name="Google Shape;119;g1983b280df0_0_2"/>
          <p:cNvSpPr/>
          <p:nvPr/>
        </p:nvSpPr>
        <p:spPr>
          <a:xfrm>
            <a:off x="5235073" y="1900249"/>
            <a:ext cx="774900" cy="774900"/>
          </a:xfrm>
          <a:prstGeom prst="diamond">
            <a:avLst/>
          </a:prstGeom>
          <a:solidFill>
            <a:srgbClr val="34A9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solidFill>
                  <a:schemeClr val="lt1"/>
                </a:solidFill>
              </a:rPr>
              <a:t>1</a:t>
            </a:r>
            <a:endParaRPr sz="2400" b="1">
              <a:solidFill>
                <a:schemeClr val="lt1"/>
              </a:solidFill>
            </a:endParaRPr>
          </a:p>
        </p:txBody>
      </p:sp>
      <p:sp>
        <p:nvSpPr>
          <p:cNvPr id="120" name="Google Shape;120;g1983b280df0_0_2"/>
          <p:cNvSpPr/>
          <p:nvPr/>
        </p:nvSpPr>
        <p:spPr>
          <a:xfrm>
            <a:off x="5235072" y="2912142"/>
            <a:ext cx="774900" cy="774900"/>
          </a:xfrm>
          <a:prstGeom prst="diamond">
            <a:avLst/>
          </a:prstGeom>
          <a:solidFill>
            <a:srgbClr val="34A9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Roboto Black"/>
                <a:ea typeface="Roboto Black"/>
                <a:cs typeface="Roboto Black"/>
                <a:sym typeface="Roboto Black"/>
              </a:rPr>
              <a:t>2</a:t>
            </a:r>
            <a:endParaRPr sz="2400">
              <a:solidFill>
                <a:schemeClr val="lt1"/>
              </a:solidFill>
              <a:latin typeface="Roboto Black"/>
              <a:ea typeface="Roboto Black"/>
              <a:cs typeface="Roboto Black"/>
              <a:sym typeface="Roboto Black"/>
            </a:endParaRPr>
          </a:p>
        </p:txBody>
      </p:sp>
      <p:sp>
        <p:nvSpPr>
          <p:cNvPr id="121" name="Google Shape;121;g1983b280df0_0_2"/>
          <p:cNvSpPr/>
          <p:nvPr/>
        </p:nvSpPr>
        <p:spPr>
          <a:xfrm>
            <a:off x="5235071" y="3987243"/>
            <a:ext cx="774900" cy="774900"/>
          </a:xfrm>
          <a:prstGeom prst="diamond">
            <a:avLst/>
          </a:prstGeom>
          <a:solidFill>
            <a:srgbClr val="34A9B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lt1"/>
                </a:solidFill>
                <a:latin typeface="Roboto Black"/>
                <a:ea typeface="Roboto Black"/>
                <a:cs typeface="Roboto Black"/>
                <a:sym typeface="Roboto Black"/>
              </a:rPr>
              <a:t>3</a:t>
            </a:r>
            <a:endParaRPr sz="2400">
              <a:solidFill>
                <a:schemeClr val="lt1"/>
              </a:solidFill>
              <a:latin typeface="Roboto Black"/>
              <a:ea typeface="Roboto Black"/>
              <a:cs typeface="Roboto Black"/>
              <a:sym typeface="Roboto Black"/>
            </a:endParaRPr>
          </a:p>
        </p:txBody>
      </p:sp>
      <p:sp>
        <p:nvSpPr>
          <p:cNvPr id="122" name="Google Shape;122;g1983b280df0_0_2"/>
          <p:cNvSpPr/>
          <p:nvPr/>
        </p:nvSpPr>
        <p:spPr>
          <a:xfrm>
            <a:off x="6009904" y="2247007"/>
            <a:ext cx="3882900" cy="55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b="1">
                <a:solidFill>
                  <a:srgbClr val="FF0000"/>
                </a:solidFill>
              </a:rPr>
              <a:t> </a:t>
            </a:r>
            <a:r>
              <a:rPr lang="en-US" sz="3000" b="1">
                <a:solidFill>
                  <a:schemeClr val="dk1"/>
                </a:solidFill>
              </a:rPr>
              <a:t>Tổng quan đề tài</a:t>
            </a:r>
            <a:endParaRPr sz="30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500"/>
                                        <p:tgtEl>
                                          <p:spTgt spid="12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1"/>
                                        </p:tgtEl>
                                        <p:attrNameLst>
                                          <p:attrName>style.visibility</p:attrName>
                                        </p:attrNameLst>
                                      </p:cBhvr>
                                      <p:to>
                                        <p:strVal val="visible"/>
                                      </p:to>
                                    </p:set>
                                    <p:animEffect transition="in" filter="fade">
                                      <p:cBhvr>
                                        <p:cTn id="15" dur="500"/>
                                        <p:tgtEl>
                                          <p:spTgt spid="12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500"/>
                                        <p:tgtEl>
                                          <p:spTgt spid="12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17"/>
                                        </p:tgtEl>
                                        <p:attrNameLst>
                                          <p:attrName>style.visibility</p:attrName>
                                        </p:attrNameLst>
                                      </p:cBhvr>
                                      <p:to>
                                        <p:strVal val="visible"/>
                                      </p:to>
                                    </p:set>
                                    <p:animEffect transition="in" filter="fade">
                                      <p:cBhvr>
                                        <p:cTn id="23" dur="500"/>
                                        <p:tgtEl>
                                          <p:spTgt spid="11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6"/>
                                        </p:tgtEl>
                                        <p:attrNameLst>
                                          <p:attrName>style.visibility</p:attrName>
                                        </p:attrNameLst>
                                      </p:cBhvr>
                                      <p:to>
                                        <p:strVal val="visible"/>
                                      </p:to>
                                    </p:set>
                                    <p:animEffect transition="in" filter="fade">
                                      <p:cBhvr>
                                        <p:cTn id="2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2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72207"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5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697</TotalTime>
  <Words>1395</Words>
  <Application>Microsoft Office PowerPoint</Application>
  <PresentationFormat>Widescreen</PresentationFormat>
  <Paragraphs>181</Paragraphs>
  <Slides>36</Slides>
  <Notes>29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8" baseType="lpstr">
      <vt:lpstr>Calibri Light</vt:lpstr>
      <vt:lpstr>Noto Sans Symbols</vt:lpstr>
      <vt:lpstr>Times New Roman</vt:lpstr>
      <vt:lpstr>Courier New</vt:lpstr>
      <vt:lpstr>Consolas</vt:lpstr>
      <vt:lpstr>Arial</vt:lpstr>
      <vt:lpstr>Calibri</vt:lpstr>
      <vt:lpstr>Roboto Black</vt:lpstr>
      <vt:lpstr>Roboto</vt:lpstr>
      <vt:lpstr>Be Vietnam Ultra-Bold</vt:lpstr>
      <vt:lpstr>Office Theme</vt:lpstr>
      <vt:lpstr>CorelDraw.Graphic.18</vt:lpstr>
      <vt:lpstr>PowerPoint Presentation</vt:lpstr>
      <vt:lpstr>PowerPoint Presentation</vt:lpstr>
      <vt:lpstr>PowerPoint Presentation</vt:lpstr>
      <vt:lpstr>PowerPoint Presentation</vt:lpstr>
      <vt:lpstr>PowerPoint Presentation</vt:lpstr>
      <vt:lpstr>Mô tả đề tài</vt:lpstr>
      <vt:lpstr>PowerPoint Presentation</vt:lpstr>
      <vt:lpstr>PowerPoint Presentation</vt:lpstr>
      <vt:lpstr>PowerPoint Presentation</vt:lpstr>
      <vt:lpstr>Nội dung thực hiện</vt:lpstr>
      <vt:lpstr>1.Ràng buộc</vt:lpstr>
      <vt:lpstr>1.Ràng buộc</vt:lpstr>
      <vt:lpstr>1.Ràng buộc</vt:lpstr>
      <vt:lpstr>1.Ràng buộc</vt:lpstr>
      <vt:lpstr>2.Trigger</vt:lpstr>
      <vt:lpstr>2.Trigger</vt:lpstr>
      <vt:lpstr>2.Trigger</vt:lpstr>
      <vt:lpstr>3.View</vt:lpstr>
      <vt:lpstr>3.View</vt:lpstr>
      <vt:lpstr>4.Thủ tục và Hàm</vt:lpstr>
      <vt:lpstr>4.1. Thủ tục</vt:lpstr>
      <vt:lpstr>PowerPoint Presentation</vt:lpstr>
      <vt:lpstr>PowerPoint Presentation</vt:lpstr>
      <vt:lpstr>4.2. Hàm</vt:lpstr>
      <vt:lpstr>PowerPoint Presentation</vt:lpstr>
      <vt:lpstr>5.Phân quyền</vt:lpstr>
      <vt:lpstr>Phân quyền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dc:creator>007</dc:creator>
  <cp:lastModifiedBy>VO MINH</cp:lastModifiedBy>
  <cp:revision>28</cp:revision>
  <dcterms:created xsi:type="dcterms:W3CDTF">2019-03-12T14:06:10Z</dcterms:created>
  <dcterms:modified xsi:type="dcterms:W3CDTF">2023-11-25T00:26:57Z</dcterms:modified>
</cp:coreProperties>
</file>